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wav" ContentType="audio/x-wav"/>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Ex1.xml" ContentType="application/vnd.ms-office.chartex+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8" r:id="rId19"/>
    <p:sldId id="273" r:id="rId20"/>
    <p:sldId id="274" r:id="rId21"/>
    <p:sldId id="279" r:id="rId22"/>
    <p:sldId id="280" r:id="rId23"/>
    <p:sldId id="281" r:id="rId24"/>
    <p:sldId id="282" r:id="rId25"/>
    <p:sldId id="275" r:id="rId26"/>
    <p:sldId id="276" r:id="rId27"/>
    <p:sldId id="283" r:id="rId28"/>
    <p:sldId id="277" r:id="rId29"/>
    <p:sldId id="284" r:id="rId30"/>
    <p:sldId id="286"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ihr" initials="s" lastIdx="1" clrIdx="0">
    <p:extLst>
      <p:ext uri="{19B8F6BF-5375-455C-9EA6-DF929625EA0E}">
        <p15:presenceInfo xmlns:p15="http://schemas.microsoft.com/office/powerpoint/2012/main" userId="48dc270c5087ea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4C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86"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Count of Customer Conversion</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1"/>
        <c:ser>
          <c:idx val="0"/>
          <c:order val="0"/>
          <c:tx>
            <c:strRef>
              <c:f>Sheet1!$B$1</c:f>
              <c:strCache>
                <c:ptCount val="1"/>
                <c:pt idx="0">
                  <c:v>Customer Conversion</c:v>
                </c:pt>
              </c:strCache>
            </c:strRef>
          </c:tx>
          <c:invertIfNegative val="0"/>
          <c:dPt>
            <c:idx val="0"/>
            <c:invertIfNegative val="0"/>
            <c:bubble3D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extLst>
              <c:ext xmlns:c16="http://schemas.microsoft.com/office/drawing/2014/chart" uri="{C3380CC4-5D6E-409C-BE32-E72D297353CC}">
                <c16:uniqueId val="{00000003-3F73-4E9E-8552-8E3197C05448}"/>
              </c:ext>
            </c:extLst>
          </c:dPt>
          <c:dPt>
            <c:idx val="1"/>
            <c:invertIfNegative val="0"/>
            <c:bubble3D val="0"/>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extLst>
              <c:ext xmlns:c16="http://schemas.microsoft.com/office/drawing/2014/chart" uri="{C3380CC4-5D6E-409C-BE32-E72D297353CC}">
                <c16:uniqueId val="{00000004-3F73-4E9E-8552-8E3197C05448}"/>
              </c:ext>
            </c:extLst>
          </c:dPt>
          <c:dLbls>
            <c:dLbl>
              <c:idx val="0"/>
              <c:layout>
                <c:manualLayout>
                  <c:x val="1.3084783389376775E-2"/>
                  <c:y val="-4.1759948294590532E-3"/>
                </c:manualLayout>
              </c:layout>
              <c:tx>
                <c:rich>
                  <a:bodyPr/>
                  <a:lstStyle/>
                  <a:p>
                    <a:fld id="{A5FF4451-054C-48A9-9238-34A875198F81}" type="VALUE">
                      <a:rPr lang="en-US" sz="200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F73-4E9E-8552-8E3197C05448}"/>
                </c:ext>
              </c:extLst>
            </c:dLbl>
            <c:dLbl>
              <c:idx val="1"/>
              <c:layout>
                <c:manualLayout>
                  <c:x val="-3.5286182750474591E-3"/>
                  <c:y val="-4.1433698698538926E-2"/>
                </c:manualLayout>
              </c:layout>
              <c:tx>
                <c:rich>
                  <a:bodyPr/>
                  <a:lstStyle/>
                  <a:p>
                    <a:fld id="{879EC5FB-FB50-4E79-AFE2-6260DC92A45F}" type="VALUE">
                      <a:rPr lang="en-US" sz="2000" b="0">
                        <a:solidFill>
                          <a:schemeClr val="tx1"/>
                        </a:solidFill>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F73-4E9E-8552-8E3197C05448}"/>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Yes</c:v>
                </c:pt>
                <c:pt idx="1">
                  <c:v>No</c:v>
                </c:pt>
              </c:strCache>
            </c:strRef>
          </c:cat>
          <c:val>
            <c:numRef>
              <c:f>Sheet1!$B$2:$B$3</c:f>
              <c:numCache>
                <c:formatCode>General</c:formatCode>
                <c:ptCount val="2"/>
                <c:pt idx="0">
                  <c:v>39916</c:v>
                </c:pt>
                <c:pt idx="1">
                  <c:v>5289</c:v>
                </c:pt>
              </c:numCache>
            </c:numRef>
          </c:val>
          <c:extLst>
            <c:ext xmlns:c16="http://schemas.microsoft.com/office/drawing/2014/chart" uri="{C3380CC4-5D6E-409C-BE32-E72D297353CC}">
              <c16:uniqueId val="{00000000-3F73-4E9E-8552-8E3197C05448}"/>
            </c:ext>
          </c:extLst>
        </c:ser>
        <c:dLbls>
          <c:showLegendKey val="0"/>
          <c:showVal val="1"/>
          <c:showCatName val="0"/>
          <c:showSerName val="0"/>
          <c:showPercent val="0"/>
          <c:showBubbleSize val="0"/>
        </c:dLbls>
        <c:gapWidth val="65"/>
        <c:shape val="box"/>
        <c:axId val="1870174687"/>
        <c:axId val="1864052127"/>
        <c:axId val="0"/>
      </c:bar3DChart>
      <c:catAx>
        <c:axId val="187017468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864052127"/>
        <c:crosses val="autoZero"/>
        <c:auto val="1"/>
        <c:lblAlgn val="ctr"/>
        <c:lblOffset val="100"/>
        <c:noMultiLvlLbl val="0"/>
      </c:catAx>
      <c:valAx>
        <c:axId val="186405212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870174687"/>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3630775486017496"/>
          <c:y val="1.7262015926180551E-2"/>
          <c:w val="0.82090734596031822"/>
          <c:h val="0.77155203464799216"/>
        </c:manualLayout>
      </c:layout>
      <c:bar3DChart>
        <c:barDir val="bar"/>
        <c:grouping val="clustered"/>
        <c:varyColors val="0"/>
        <c:ser>
          <c:idx val="0"/>
          <c:order val="0"/>
          <c:tx>
            <c:strRef>
              <c:f>Sheet1!$B$1</c:f>
              <c:strCache>
                <c:ptCount val="1"/>
                <c:pt idx="0">
                  <c:v>Count</c:v>
                </c:pt>
              </c:strCache>
            </c:strRef>
          </c:tx>
          <c:spPr>
            <a:gradFill rotWithShape="1">
              <a:gsLst>
                <a:gs pos="0">
                  <a:schemeClr val="accent6">
                    <a:tint val="96000"/>
                    <a:lumMod val="102000"/>
                  </a:schemeClr>
                </a:gs>
                <a:gs pos="100000">
                  <a:schemeClr val="accent6">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dLbls>
            <c:dLbl>
              <c:idx val="0"/>
              <c:layout>
                <c:manualLayout>
                  <c:x val="2.0361622414073955E-2"/>
                  <c:y val="-1.0357209555708331E-2"/>
                </c:manualLayout>
              </c:layout>
              <c:tx>
                <c:rich>
                  <a:bodyPr/>
                  <a:lstStyle/>
                  <a:p>
                    <a:fld id="{F3798C54-1306-475A-936F-E4DF129436EF}" type="VALUE">
                      <a:rPr lang="en-US" sz="240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F54-4490-9116-0BFD8664C48C}"/>
                </c:ext>
              </c:extLst>
            </c:dLbl>
            <c:dLbl>
              <c:idx val="1"/>
              <c:layout>
                <c:manualLayout>
                  <c:x val="2.0361622414073879E-2"/>
                  <c:y val="-6.904670449086975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FC0E7E79-878E-4852-A81D-3FC3C4C138FE}" type="VALUE">
                      <a:rPr lang="en-US" sz="2400" smtClean="0"/>
                      <a:pPr>
                        <a:defRPr/>
                      </a:pPr>
                      <a:t>[VALUE]</a:t>
                    </a:fld>
                    <a:endParaRPr lang="en-IN"/>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5986919822023388"/>
                      <c:h val="0.12530510952952986"/>
                    </c:manualLayout>
                  </c15:layout>
                  <c15:dlblFieldTable/>
                  <c15:showDataLabelsRange val="0"/>
                </c:ext>
                <c:ext xmlns:c16="http://schemas.microsoft.com/office/drawing/2014/chart" uri="{C3380CC4-5D6E-409C-BE32-E72D297353CC}">
                  <c16:uniqueId val="{00000004-CF54-4490-9116-0BFD8664C48C}"/>
                </c:ext>
              </c:extLst>
            </c:dLbl>
            <c:dLbl>
              <c:idx val="2"/>
              <c:layout>
                <c:manualLayout>
                  <c:x val="1.8325460172666522E-2"/>
                  <c:y val="-2.0714419111416662E-2"/>
                </c:manualLayout>
              </c:layout>
              <c:tx>
                <c:rich>
                  <a:bodyPr/>
                  <a:lstStyle/>
                  <a:p>
                    <a:fld id="{B9A48FF2-C878-48AB-AE80-8545E5B72BFE}" type="VALUE">
                      <a:rPr lang="en-US" sz="2400" smtClean="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F54-4490-9116-0BFD8664C48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Married</c:v>
                </c:pt>
                <c:pt idx="1">
                  <c:v>Single</c:v>
                </c:pt>
                <c:pt idx="2">
                  <c:v>Divorced</c:v>
                </c:pt>
              </c:strCache>
            </c:strRef>
          </c:cat>
          <c:val>
            <c:numRef>
              <c:f>Sheet1!$B$2:$B$4</c:f>
              <c:numCache>
                <c:formatCode>General</c:formatCode>
                <c:ptCount val="3"/>
                <c:pt idx="0">
                  <c:v>27210</c:v>
                </c:pt>
                <c:pt idx="1">
                  <c:v>12788</c:v>
                </c:pt>
                <c:pt idx="2">
                  <c:v>5207</c:v>
                </c:pt>
              </c:numCache>
            </c:numRef>
          </c:val>
          <c:extLst>
            <c:ext xmlns:c16="http://schemas.microsoft.com/office/drawing/2014/chart" uri="{C3380CC4-5D6E-409C-BE32-E72D297353CC}">
              <c16:uniqueId val="{00000000-CF54-4490-9116-0BFD8664C48C}"/>
            </c:ext>
          </c:extLst>
        </c:ser>
        <c:dLbls>
          <c:showLegendKey val="0"/>
          <c:showVal val="1"/>
          <c:showCatName val="0"/>
          <c:showSerName val="0"/>
          <c:showPercent val="0"/>
          <c:showBubbleSize val="0"/>
        </c:dLbls>
        <c:gapWidth val="150"/>
        <c:shape val="box"/>
        <c:axId val="1015657984"/>
        <c:axId val="1393578064"/>
        <c:axId val="0"/>
      </c:bar3DChart>
      <c:catAx>
        <c:axId val="101565798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a:outerShdw blurRad="50800" dist="50800" dir="5400000" sx="1000" sy="1000" algn="ctr" rotWithShape="0">
              <a:srgbClr val="000000">
                <a:alpha val="43137"/>
              </a:srgbClr>
            </a:outerShdw>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78064"/>
        <c:crosses val="autoZero"/>
        <c:auto val="1"/>
        <c:lblAlgn val="ctr"/>
        <c:lblOffset val="100"/>
        <c:noMultiLvlLbl val="0"/>
      </c:catAx>
      <c:valAx>
        <c:axId val="1393578064"/>
        <c:scaling>
          <c:orientation val="minMax"/>
        </c:scaling>
        <c:delete val="1"/>
        <c:axPos val="b"/>
        <c:numFmt formatCode="General" sourceLinked="1"/>
        <c:majorTickMark val="out"/>
        <c:minorTickMark val="none"/>
        <c:tickLblPos val="nextTo"/>
        <c:crossAx val="1015657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Yes</c:v>
                </c:pt>
              </c:strCache>
            </c:strRef>
          </c:tx>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Married</c:v>
                </c:pt>
                <c:pt idx="1">
                  <c:v>Single</c:v>
                </c:pt>
                <c:pt idx="2">
                  <c:v>Divorced</c:v>
                </c:pt>
              </c:strCache>
            </c:strRef>
          </c:cat>
          <c:val>
            <c:numRef>
              <c:f>Sheet1!$B$2:$B$4</c:f>
              <c:numCache>
                <c:formatCode>General</c:formatCode>
                <c:ptCount val="3"/>
                <c:pt idx="0">
                  <c:v>2755</c:v>
                </c:pt>
                <c:pt idx="1">
                  <c:v>1912</c:v>
                </c:pt>
                <c:pt idx="2">
                  <c:v>622</c:v>
                </c:pt>
              </c:numCache>
            </c:numRef>
          </c:val>
          <c:extLst>
            <c:ext xmlns:c16="http://schemas.microsoft.com/office/drawing/2014/chart" uri="{C3380CC4-5D6E-409C-BE32-E72D297353CC}">
              <c16:uniqueId val="{00000000-65D9-4E54-A859-1415DDF22781}"/>
            </c:ext>
          </c:extLst>
        </c:ser>
        <c:ser>
          <c:idx val="1"/>
          <c:order val="1"/>
          <c:tx>
            <c:strRef>
              <c:f>Sheet1!$C$1</c:f>
              <c:strCache>
                <c:ptCount val="1"/>
                <c:pt idx="0">
                  <c:v>No</c:v>
                </c:pt>
              </c:strCache>
            </c:strRef>
          </c:tx>
          <c:spPr>
            <a:gradFill rotWithShape="1">
              <a:gsLst>
                <a:gs pos="0">
                  <a:schemeClr val="accent2">
                    <a:tint val="96000"/>
                    <a:lumMod val="102000"/>
                  </a:schemeClr>
                </a:gs>
                <a:gs pos="100000">
                  <a:schemeClr val="accent2">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Married</c:v>
                </c:pt>
                <c:pt idx="1">
                  <c:v>Single</c:v>
                </c:pt>
                <c:pt idx="2">
                  <c:v>Divorced</c:v>
                </c:pt>
              </c:strCache>
            </c:strRef>
          </c:cat>
          <c:val>
            <c:numRef>
              <c:f>Sheet1!$C$2:$C$4</c:f>
              <c:numCache>
                <c:formatCode>General</c:formatCode>
                <c:ptCount val="3"/>
                <c:pt idx="0">
                  <c:v>24455</c:v>
                </c:pt>
                <c:pt idx="1">
                  <c:v>10876</c:v>
                </c:pt>
                <c:pt idx="2">
                  <c:v>4585</c:v>
                </c:pt>
              </c:numCache>
            </c:numRef>
          </c:val>
          <c:extLst>
            <c:ext xmlns:c16="http://schemas.microsoft.com/office/drawing/2014/chart" uri="{C3380CC4-5D6E-409C-BE32-E72D297353CC}">
              <c16:uniqueId val="{00000001-65D9-4E54-A859-1415DDF22781}"/>
            </c:ext>
          </c:extLst>
        </c:ser>
        <c:dLbls>
          <c:dLblPos val="outEnd"/>
          <c:showLegendKey val="0"/>
          <c:showVal val="1"/>
          <c:showCatName val="0"/>
          <c:showSerName val="0"/>
          <c:showPercent val="0"/>
          <c:showBubbleSize val="0"/>
        </c:dLbls>
        <c:gapWidth val="115"/>
        <c:overlap val="-20"/>
        <c:axId val="1227532688"/>
        <c:axId val="1393560592"/>
      </c:barChart>
      <c:catAx>
        <c:axId val="1227532688"/>
        <c:scaling>
          <c:orientation val="minMax"/>
        </c:scaling>
        <c:delete val="0"/>
        <c:axPos val="l"/>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93560592"/>
        <c:crosses val="autoZero"/>
        <c:auto val="1"/>
        <c:lblAlgn val="ctr"/>
        <c:lblOffset val="100"/>
        <c:noMultiLvlLbl val="0"/>
      </c:catAx>
      <c:valAx>
        <c:axId val="1393560592"/>
        <c:scaling>
          <c:orientation val="minMax"/>
        </c:scaling>
        <c:delete val="1"/>
        <c:axPos val="b"/>
        <c:numFmt formatCode="General" sourceLinked="1"/>
        <c:majorTickMark val="out"/>
        <c:minorTickMark val="none"/>
        <c:tickLblPos val="nextTo"/>
        <c:crossAx val="1227532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73634350393701"/>
          <c:y val="4.9248274529510659E-2"/>
          <c:w val="0.55652743602362209"/>
          <c:h val="0.834791102682633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EA23-4ADF-B3C8-D966962F1F6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A23-4ADF-B3C8-D966962F1F6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A23-4ADF-B3C8-D966962F1F6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4-EA23-4ADF-B3C8-D966962F1F6C}"/>
              </c:ext>
            </c:extLst>
          </c:dPt>
          <c:dLbls>
            <c:dLbl>
              <c:idx val="0"/>
              <c:tx>
                <c:rich>
                  <a:bodyPr/>
                  <a:lstStyle/>
                  <a:p>
                    <a:fld id="{8761FF21-D6CA-4B89-8935-0AA56F4131F3}" type="VALUE">
                      <a:rPr lang="en-US" sz="140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EA23-4ADF-B3C8-D966962F1F6C}"/>
                </c:ext>
              </c:extLst>
            </c:dLbl>
            <c:dLbl>
              <c:idx val="1"/>
              <c:tx>
                <c:rich>
                  <a:bodyPr/>
                  <a:lstStyle/>
                  <a:p>
                    <a:fld id="{99F5B5BF-1665-40E4-82E9-ED4563FB1116}" type="VALUE">
                      <a:rPr lang="en-US" sz="140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A23-4ADF-B3C8-D966962F1F6C}"/>
                </c:ext>
              </c:extLst>
            </c:dLbl>
            <c:dLbl>
              <c:idx val="2"/>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919C3368-354D-433B-9294-66441F9A087B}" type="VALUE">
                      <a:rPr lang="en-US" sz="1400" dirty="0"/>
                      <a:pPr>
                        <a:defRPr sz="1197" b="0" i="0" u="none" strike="noStrike" kern="1200" baseline="0">
                          <a:solidFill>
                            <a:schemeClr val="tx1">
                              <a:lumMod val="75000"/>
                              <a:lumOff val="25000"/>
                            </a:schemeClr>
                          </a:solidFill>
                          <a:latin typeface="+mn-lt"/>
                          <a:ea typeface="+mn-ea"/>
                          <a:cs typeface="+mn-cs"/>
                        </a:defRPr>
                      </a:pPr>
                      <a:t>[VALUE]</a:t>
                    </a:fld>
                    <a:endParaRPr lang="en-IN"/>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5-EA23-4ADF-B3C8-D966962F1F6C}"/>
                </c:ext>
              </c:extLst>
            </c:dLbl>
            <c:dLbl>
              <c:idx val="3"/>
              <c:tx>
                <c:rich>
                  <a:bodyPr/>
                  <a:lstStyle/>
                  <a:p>
                    <a:fld id="{B8C05117-5561-4D97-903B-DCF63767879B}" type="VALUE">
                      <a:rPr lang="en-US" sz="140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EA23-4ADF-B3C8-D966962F1F6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Primary</c:v>
                </c:pt>
                <c:pt idx="1">
                  <c:v>Secondary</c:v>
                </c:pt>
                <c:pt idx="2">
                  <c:v>Teritiary</c:v>
                </c:pt>
                <c:pt idx="3">
                  <c:v>Unknown</c:v>
                </c:pt>
              </c:strCache>
            </c:strRef>
          </c:cat>
          <c:val>
            <c:numRef>
              <c:f>Sheet1!$B$2:$B$5</c:f>
              <c:numCache>
                <c:formatCode>General</c:formatCode>
                <c:ptCount val="4"/>
                <c:pt idx="0">
                  <c:v>6850</c:v>
                </c:pt>
                <c:pt idx="1">
                  <c:v>23199</c:v>
                </c:pt>
                <c:pt idx="2">
                  <c:v>13299</c:v>
                </c:pt>
                <c:pt idx="3">
                  <c:v>1857</c:v>
                </c:pt>
              </c:numCache>
            </c:numRef>
          </c:val>
          <c:extLst>
            <c:ext xmlns:c16="http://schemas.microsoft.com/office/drawing/2014/chart" uri="{C3380CC4-5D6E-409C-BE32-E72D297353CC}">
              <c16:uniqueId val="{00000000-EA23-4ADF-B3C8-D966962F1F6C}"/>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Sheet1!$A$2:$C$17</cx:f>
        <cx:lvl ptCount="16">
          <cx:pt idx="0">Yes (33567)</cx:pt>
          <cx:pt idx="1">No (3386)</cx:pt>
          <cx:pt idx="2">Yes (4283)</cx:pt>
          <cx:pt idx="3">No (618)</cx:pt>
          <cx:pt idx="4">Yes (1533)</cx:pt>
          <cx:pt idx="5">No (307)</cx:pt>
          <cx:pt idx="6">Yes (533)</cx:pt>
          <cx:pt idx="7">No (978)</cx:pt>
        </cx:lvl>
        <cx:lvl ptCount="16"/>
        <cx:lvl ptCount="16">
          <cx:pt idx="0">Unknown (36953)</cx:pt>
          <cx:pt idx="1">Unknown (36953)</cx:pt>
          <cx:pt idx="2">Failure (4901)</cx:pt>
          <cx:pt idx="3">Failure (4901)</cx:pt>
          <cx:pt idx="4">Other (1840)</cx:pt>
          <cx:pt idx="5">Other (1840)</cx:pt>
          <cx:pt idx="6">Success (1511)</cx:pt>
          <cx:pt idx="7">Success (1511)</cx:pt>
        </cx:lvl>
      </cx:strDim>
      <cx:numDim type="size">
        <cx:f>Sheet1!$D$2:$D$17</cx:f>
        <cx:lvl ptCount="16" formatCode="General">
          <cx:pt idx="0">33567</cx:pt>
          <cx:pt idx="1">3386</cx:pt>
          <cx:pt idx="2">4283</cx:pt>
          <cx:pt idx="3">618</cx:pt>
          <cx:pt idx="4">1533</cx:pt>
          <cx:pt idx="5">307</cx:pt>
          <cx:pt idx="6">533</cx:pt>
          <cx:pt idx="7">978</cx:pt>
        </cx:lvl>
      </cx:numDim>
    </cx:data>
  </cx:chartData>
  <cx:chart>
    <cx:plotArea>
      <cx:plotAreaRegion>
        <cx:series layoutId="sunburst" uniqueId="{A31E4FD0-206F-4884-BA2B-FFC71B6F6813}">
          <cx:tx>
            <cx:txData>
              <cx:f>Sheet1!$D$1</cx:f>
              <cx:v>Yes/No</cx:v>
            </cx:txData>
          </cx:tx>
          <cx:dataLabels pos="ctr">
            <cx:visibility seriesName="0" categoryName="1" value="0"/>
          </cx:dataLabels>
          <cx:dataId val="0"/>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D95B36-8B49-4D70-A7AC-800E8762BB35}" type="datetimeFigureOut">
              <a:rPr lang="en-IN" smtClean="0"/>
              <a:t>29-04-2023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E7722A68-DB77-44EC-B59E-E45703FBB7C5}" type="slidenum">
              <a:rPr lang="en-IN" smtClean="0"/>
              <a:t>‹#›</a:t>
            </a:fld>
            <a:endParaRPr lang="en-IN" dirty="0"/>
          </a:p>
        </p:txBody>
      </p:sp>
    </p:spTree>
    <p:extLst>
      <p:ext uri="{BB962C8B-B14F-4D97-AF65-F5344CB8AC3E}">
        <p14:creationId xmlns:p14="http://schemas.microsoft.com/office/powerpoint/2010/main" val="1567052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95B36-8B49-4D70-A7AC-800E8762BB35}"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2795660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95B36-8B49-4D70-A7AC-800E8762BB35}"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1174645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95B36-8B49-4D70-A7AC-800E8762BB35}"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2793517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95B36-8B49-4D70-A7AC-800E8762BB35}"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2563180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95B36-8B49-4D70-A7AC-800E8762BB35}"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928603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95B36-8B49-4D70-A7AC-800E8762BB35}"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1668829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95B36-8B49-4D70-A7AC-800E8762BB35}"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1167544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95B36-8B49-4D70-A7AC-800E8762BB35}"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2698825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7A51648-A952-4F90-9B99-C57381E6B3E1}"/>
              </a:ext>
            </a:extLst>
          </p:cNvPr>
          <p:cNvSpPr>
            <a:spLocks noGrp="1"/>
          </p:cNvSpPr>
          <p:nvPr>
            <p:ph type="dt" sz="half" idx="10"/>
          </p:nvPr>
        </p:nvSpPr>
        <p:spPr/>
        <p:txBody>
          <a:bodyPr/>
          <a:lstStyle/>
          <a:p>
            <a:fld id="{DED95B36-8B49-4D70-A7AC-800E8762BB35}" type="datetimeFigureOut">
              <a:rPr lang="en-IN" smtClean="0"/>
              <a:t>29-04-2023</a:t>
            </a:fld>
            <a:endParaRPr lang="en-IN"/>
          </a:p>
        </p:txBody>
      </p:sp>
      <p:sp>
        <p:nvSpPr>
          <p:cNvPr id="8" name="Footer Placeholder 7">
            <a:extLst>
              <a:ext uri="{FF2B5EF4-FFF2-40B4-BE49-F238E27FC236}">
                <a16:creationId xmlns:a16="http://schemas.microsoft.com/office/drawing/2014/main" id="{02AE0655-A7D6-4187-AB55-9C3D00362F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2DC8BA-26E9-45B7-8355-13B9E971D1DB}"/>
              </a:ext>
            </a:extLst>
          </p:cNvPr>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2872648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95B36-8B49-4D70-A7AC-800E8762BB35}"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39225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D95B36-8B49-4D70-A7AC-800E8762BB35}"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2096914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D95B36-8B49-4D70-A7AC-800E8762BB35}" type="datetimeFigureOut">
              <a:rPr lang="en-IN" smtClean="0"/>
              <a:t>29-04-2023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569182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D95B36-8B49-4D70-A7AC-800E8762BB35}" type="datetimeFigureOut">
              <a:rPr lang="en-IN" smtClean="0"/>
              <a:t>29-04-2023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2539300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D95B36-8B49-4D70-A7AC-800E8762BB35}" type="datetimeFigureOut">
              <a:rPr lang="en-IN" smtClean="0"/>
              <a:t>29-04-2023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172703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95B36-8B49-4D70-A7AC-800E8762BB35}"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2086020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95B36-8B49-4D70-A7AC-800E8762BB35}"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722A68-DB77-44EC-B59E-E45703FBB7C5}" type="slidenum">
              <a:rPr lang="en-IN" smtClean="0"/>
              <a:t>‹#›</a:t>
            </a:fld>
            <a:endParaRPr lang="en-IN"/>
          </a:p>
        </p:txBody>
      </p:sp>
    </p:spTree>
    <p:extLst>
      <p:ext uri="{BB962C8B-B14F-4D97-AF65-F5344CB8AC3E}">
        <p14:creationId xmlns:p14="http://schemas.microsoft.com/office/powerpoint/2010/main" val="678928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ED95B36-8B49-4D70-A7AC-800E8762BB35}" type="datetimeFigureOut">
              <a:rPr lang="en-IN" smtClean="0"/>
              <a:t>29-04-2023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722A68-DB77-44EC-B59E-E45703FBB7C5}" type="slidenum">
              <a:rPr lang="en-IN" smtClean="0"/>
              <a:t>‹#›</a:t>
            </a:fld>
            <a:endParaRPr lang="en-IN"/>
          </a:p>
        </p:txBody>
      </p:sp>
      <p:sp>
        <p:nvSpPr>
          <p:cNvPr id="15" name="TextBox 14">
            <a:extLst>
              <a:ext uri="{FF2B5EF4-FFF2-40B4-BE49-F238E27FC236}">
                <a16:creationId xmlns:a16="http://schemas.microsoft.com/office/drawing/2014/main" id="{2A7443B7-6B2B-4D7A-A541-C91B4DC8066E}"/>
              </a:ext>
            </a:extLst>
          </p:cNvPr>
          <p:cNvSpPr txBox="1"/>
          <p:nvPr userDrawn="1"/>
        </p:nvSpPr>
        <p:spPr>
          <a:xfrm>
            <a:off x="9732656" y="6431998"/>
            <a:ext cx="1426679" cy="369332"/>
          </a:xfrm>
          <a:prstGeom prst="rect">
            <a:avLst/>
          </a:prstGeom>
          <a:noFill/>
        </p:spPr>
        <p:txBody>
          <a:bodyPr wrap="square" rtlCol="0">
            <a:spAutoFit/>
          </a:bodyPr>
          <a:lstStyle/>
          <a:p>
            <a:r>
              <a:rPr lang="en-US" dirty="0" err="1"/>
              <a:t>Srihridai</a:t>
            </a:r>
            <a:endParaRPr lang="en-IN" dirty="0"/>
          </a:p>
        </p:txBody>
      </p:sp>
    </p:spTree>
    <p:extLst>
      <p:ext uri="{BB962C8B-B14F-4D97-AF65-F5344CB8AC3E}">
        <p14:creationId xmlns:p14="http://schemas.microsoft.com/office/powerpoint/2010/main" val="3275771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png"/><Relationship Id="rId18" Type="http://schemas.openxmlformats.org/officeDocument/2006/relationships/image" Target="../media/image16.svg"/><Relationship Id="rId3" Type="http://schemas.openxmlformats.org/officeDocument/2006/relationships/image" Target="../media/image8.png"/><Relationship Id="rId7" Type="http://schemas.openxmlformats.org/officeDocument/2006/relationships/image" Target="../media/image9.png"/><Relationship Id="rId12" Type="http://schemas.microsoft.com/office/2017/06/relationships/model3d" Target="../media/model3d4.glb"/><Relationship Id="rId17" Type="http://schemas.openxmlformats.org/officeDocument/2006/relationships/image" Target="../media/image15.png"/><Relationship Id="rId2" Type="http://schemas.microsoft.com/office/2017/06/relationships/model3d" Target="../media/model3d2.glb"/><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1.png"/><Relationship Id="rId5" Type="http://schemas.microsoft.com/office/2017/06/relationships/model3d" Target="../media/model3d3.glb"/><Relationship Id="rId1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png"/><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png"/><Relationship Id="rId3" Type="http://schemas.openxmlformats.org/officeDocument/2006/relationships/image" Target="../media/image21.svg"/><Relationship Id="rId7" Type="http://schemas.microsoft.com/office/2017/06/relationships/model3d" Target="../media/model3d6.glb"/><Relationship Id="rId12" Type="http://schemas.openxmlformats.org/officeDocument/2006/relationships/image" Target="../media/image24.png"/><Relationship Id="rId2" Type="http://schemas.openxmlformats.org/officeDocument/2006/relationships/image" Target="../media/image20.pn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2.png"/><Relationship Id="rId15" Type="http://schemas.openxmlformats.org/officeDocument/2006/relationships/image" Target="../media/image15.png"/><Relationship Id="rId10" Type="http://schemas.microsoft.com/office/2017/06/relationships/model3d" Target="../media/model3d7.glb"/><Relationship Id="rId4" Type="http://schemas.microsoft.com/office/2017/06/relationships/model3d" Target="../media/model3d5.glb"/><Relationship Id="rId9" Type="http://schemas.openxmlformats.org/officeDocument/2006/relationships/image" Target="../media/image23.png"/><Relationship Id="rId1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4.png"/><Relationship Id="rId7"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5.svg"/><Relationship Id="rId9" Type="http://schemas.openxmlformats.org/officeDocument/2006/relationships/audio" Target="../media/audio1.wa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audio" Target="../media/audio3.wav"/><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sv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17/06/relationships/model3d" Target="../media/model3d8.glb"/><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3537-3CBC-4DDF-BD9D-DDC8CA6FADEA}"/>
              </a:ext>
            </a:extLst>
          </p:cNvPr>
          <p:cNvSpPr>
            <a:spLocks noGrp="1"/>
          </p:cNvSpPr>
          <p:nvPr>
            <p:ph type="ctrTitle"/>
          </p:nvPr>
        </p:nvSpPr>
        <p:spPr/>
        <p:txBody>
          <a:bodyPr/>
          <a:lstStyle/>
          <a:p>
            <a:r>
              <a:rPr lang="en-US" b="1" dirty="0"/>
              <a:t>Customer Conversion Prediction</a:t>
            </a:r>
            <a:endParaRPr lang="en-IN" b="1" dirty="0"/>
          </a:p>
        </p:txBody>
      </p:sp>
    </p:spTree>
    <p:extLst>
      <p:ext uri="{BB962C8B-B14F-4D97-AF65-F5344CB8AC3E}">
        <p14:creationId xmlns:p14="http://schemas.microsoft.com/office/powerpoint/2010/main" val="4265975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9A4348D-4C22-4E92-B7BA-352F9F63C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08" y="277898"/>
            <a:ext cx="11965783" cy="4322016"/>
          </a:xfrm>
          <a:prstGeom prst="rect">
            <a:avLst/>
          </a:prstGeom>
          <a:noFill/>
          <a:ln w="38100">
            <a:solidFill>
              <a:srgbClr val="0070C0"/>
            </a:solidFill>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0747D768-D851-4341-AC76-6CE4BD80C9EF}"/>
              </a:ext>
            </a:extLst>
          </p:cNvPr>
          <p:cNvSpPr/>
          <p:nvPr/>
        </p:nvSpPr>
        <p:spPr>
          <a:xfrm>
            <a:off x="113108" y="4769225"/>
            <a:ext cx="11965783" cy="183776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Arial" panose="020B0604020202020204" pitchFamily="34" charset="0"/>
              <a:buChar char="•"/>
            </a:pPr>
            <a:r>
              <a:rPr lang="en-US" dirty="0"/>
              <a:t>From the above plots, it is evident that students and retired people have more conversion rate. </a:t>
            </a:r>
          </a:p>
          <a:p>
            <a:pPr marL="285750" indent="-285750">
              <a:buFont typeface="Arial" panose="020B0604020202020204" pitchFamily="34" charset="0"/>
              <a:buChar char="•"/>
            </a:pPr>
            <a:r>
              <a:rPr lang="en-US" dirty="0"/>
              <a:t>But the business firm has contacted blue-collared people more where the conversion rate is the poorest among the all categories (This may be the reason that they are less educated). </a:t>
            </a:r>
          </a:p>
          <a:p>
            <a:pPr marL="285750" indent="-285750">
              <a:buFont typeface="Arial" panose="020B0604020202020204" pitchFamily="34" charset="0"/>
              <a:buChar char="•"/>
            </a:pPr>
            <a:r>
              <a:rPr lang="en-US" dirty="0"/>
              <a:t>Hence it is recommended to reach students, retired, unemployed and management people having conversion rates 29%,23%,16% and 14% respectively, rather than reaching blue-collared people.</a:t>
            </a:r>
            <a:endParaRPr lang="en-IN" dirty="0"/>
          </a:p>
        </p:txBody>
      </p:sp>
    </p:spTree>
    <p:extLst>
      <p:ext uri="{BB962C8B-B14F-4D97-AF65-F5344CB8AC3E}">
        <p14:creationId xmlns:p14="http://schemas.microsoft.com/office/powerpoint/2010/main" val="1122155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7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8C85E9E-D09F-4FCB-BE4A-51A5EFBA7EAF}"/>
              </a:ext>
            </a:extLst>
          </p:cNvPr>
          <p:cNvSpPr txBox="1"/>
          <p:nvPr/>
        </p:nvSpPr>
        <p:spPr>
          <a:xfrm>
            <a:off x="5360894" y="3505200"/>
            <a:ext cx="1272988" cy="914400"/>
          </a:xfrm>
          <a:prstGeom prst="rect">
            <a:avLst/>
          </a:prstGeom>
          <a:noFill/>
        </p:spPr>
        <p:txBody>
          <a:bodyPr wrap="square" rtlCol="0">
            <a:spAutoFit/>
          </a:bodyPr>
          <a:lstStyle/>
          <a:p>
            <a:endParaRPr lang="en-IN"/>
          </a:p>
        </p:txBody>
      </p:sp>
      <mc:AlternateContent xmlns:mc="http://schemas.openxmlformats.org/markup-compatibility/2006" xmlns:am3d="http://schemas.microsoft.com/office/drawing/2017/model3d">
        <mc:Choice Requires="am3d">
          <p:graphicFrame>
            <p:nvGraphicFramePr>
              <p:cNvPr id="15" name="3D Model 14" descr="Skydiver Male">
                <a:extLst>
                  <a:ext uri="{FF2B5EF4-FFF2-40B4-BE49-F238E27FC236}">
                    <a16:creationId xmlns:a16="http://schemas.microsoft.com/office/drawing/2014/main" id="{D8444A86-5333-4B82-862C-5989BFE20D27}"/>
                  </a:ext>
                </a:extLst>
              </p:cNvPr>
              <p:cNvGraphicFramePr>
                <a:graphicFrameLocks noChangeAspect="1"/>
              </p:cNvGraphicFramePr>
              <p:nvPr>
                <p:extLst>
                  <p:ext uri="{D42A27DB-BD31-4B8C-83A1-F6EECF244321}">
                    <p14:modId xmlns:p14="http://schemas.microsoft.com/office/powerpoint/2010/main" val="3972126962"/>
                  </p:ext>
                </p:extLst>
              </p:nvPr>
            </p:nvGraphicFramePr>
            <p:xfrm>
              <a:off x="4468960" y="-151224"/>
              <a:ext cx="787863" cy="2369540"/>
            </p:xfrm>
            <a:graphic>
              <a:graphicData uri="http://schemas.microsoft.com/office/drawing/2017/model3d">
                <am3d:model3d r:embed="rId2">
                  <am3d:spPr>
                    <a:xfrm>
                      <a:off x="0" y="0"/>
                      <a:ext cx="787863" cy="2369540"/>
                    </a:xfrm>
                    <a:prstGeom prst="rect">
                      <a:avLst/>
                    </a:prstGeom>
                  </am3d:spPr>
                  <am3d:camera>
                    <am3d:pos x="0" y="0" z="51267489"/>
                    <am3d:up dx="0" dy="36000000" dz="0"/>
                    <am3d:lookAt x="0" y="0" z="0"/>
                    <am3d:perspective fov="2700000"/>
                  </am3d:camera>
                  <am3d:trans>
                    <am3d:meterPerModelUnit n="573714" d="1000000"/>
                    <am3d:preTrans dx="-27279" dy="-17985891" dz="263366"/>
                    <am3d:scale>
                      <am3d:sx n="1000000" d="1000000"/>
                      <am3d:sy n="1000000" d="1000000"/>
                      <am3d:sz n="1000000" d="1000000"/>
                    </am3d:scale>
                    <am3d:rot ax="212890" ay="2123779" az="123411"/>
                    <am3d:postTrans dx="0" dy="0" dz="0"/>
                  </am3d:trans>
                  <am3d:raster rName="Office3DRenderer" rVer="16.0.8326">
                    <am3d:blip r:embed="rId3"/>
                  </am3d:raster>
                  <am3d:objViewport viewportSz="25344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 name="3D Model 14" descr="Skydiver Male">
                <a:extLst>
                  <a:ext uri="{FF2B5EF4-FFF2-40B4-BE49-F238E27FC236}">
                    <a16:creationId xmlns:a16="http://schemas.microsoft.com/office/drawing/2014/main" id="{D8444A86-5333-4B82-862C-5989BFE20D27}"/>
                  </a:ext>
                </a:extLst>
              </p:cNvPr>
              <p:cNvPicPr>
                <a:picLocks noGrp="1" noRot="1" noChangeAspect="1" noMove="1" noResize="1" noEditPoints="1" noAdjustHandles="1" noChangeArrowheads="1" noChangeShapeType="1" noCrop="1"/>
              </p:cNvPicPr>
              <p:nvPr/>
            </p:nvPicPr>
            <p:blipFill>
              <a:blip r:embed="rId4"/>
              <a:stretch>
                <a:fillRect/>
              </a:stretch>
            </p:blipFill>
            <p:spPr>
              <a:xfrm>
                <a:off x="4468960" y="-151224"/>
                <a:ext cx="787863" cy="2369540"/>
              </a:xfrm>
              <a:prstGeom prst="rect">
                <a:avLst/>
              </a:prstGeom>
            </p:spPr>
          </p:pic>
        </mc:Fallback>
      </mc:AlternateContent>
      <p:grpSp>
        <p:nvGrpSpPr>
          <p:cNvPr id="19" name="Group 18">
            <a:extLst>
              <a:ext uri="{FF2B5EF4-FFF2-40B4-BE49-F238E27FC236}">
                <a16:creationId xmlns:a16="http://schemas.microsoft.com/office/drawing/2014/main" id="{0212CF01-8DAB-449B-984A-4AB67752F851}"/>
              </a:ext>
            </a:extLst>
          </p:cNvPr>
          <p:cNvGrpSpPr/>
          <p:nvPr/>
        </p:nvGrpSpPr>
        <p:grpSpPr>
          <a:xfrm>
            <a:off x="5467681" y="2088771"/>
            <a:ext cx="1558843" cy="2456328"/>
            <a:chOff x="6803469" y="2212176"/>
            <a:chExt cx="1173599" cy="2004362"/>
          </a:xfrm>
        </p:grpSpPr>
        <mc:AlternateContent xmlns:mc="http://schemas.openxmlformats.org/markup-compatibility/2006" xmlns:am3d="http://schemas.microsoft.com/office/drawing/2017/model3d">
          <mc:Choice Requires="am3d">
            <p:graphicFrame>
              <p:nvGraphicFramePr>
                <p:cNvPr id="16" name="3D Model 15" descr="Female Skydiver">
                  <a:extLst>
                    <a:ext uri="{FF2B5EF4-FFF2-40B4-BE49-F238E27FC236}">
                      <a16:creationId xmlns:a16="http://schemas.microsoft.com/office/drawing/2014/main" id="{4B1E2A8C-08B9-4DBB-9450-60E94295BEB7}"/>
                    </a:ext>
                  </a:extLst>
                </p:cNvPr>
                <p:cNvGraphicFramePr>
                  <a:graphicFrameLocks noChangeAspect="1"/>
                </p:cNvGraphicFramePr>
                <p:nvPr>
                  <p:extLst>
                    <p:ext uri="{D42A27DB-BD31-4B8C-83A1-F6EECF244321}">
                      <p14:modId xmlns:p14="http://schemas.microsoft.com/office/powerpoint/2010/main" val="2786232781"/>
                    </p:ext>
                  </p:extLst>
                </p:nvPr>
              </p:nvGraphicFramePr>
              <p:xfrm>
                <a:off x="7274078" y="2386330"/>
                <a:ext cx="702990" cy="1764984"/>
              </p:xfrm>
              <a:graphic>
                <a:graphicData uri="http://schemas.microsoft.com/office/drawing/2017/model3d">
                  <am3d:model3d r:embed="rId5">
                    <am3d:spPr>
                      <a:xfrm>
                        <a:off x="0" y="0"/>
                        <a:ext cx="702990" cy="1764984"/>
                      </a:xfrm>
                      <a:prstGeom prst="rect">
                        <a:avLst/>
                      </a:prstGeom>
                    </am3d:spPr>
                    <am3d:camera>
                      <am3d:pos x="0" y="0" z="51561284"/>
                      <am3d:up dx="0" dy="36000000" dz="0"/>
                      <am3d:lookAt x="0" y="0" z="0"/>
                      <am3d:perspective fov="2700000"/>
                    </am3d:camera>
                    <am3d:trans>
                      <am3d:meterPerModelUnit n="594365" d="1000000"/>
                      <am3d:preTrans dx="-90802" dy="-17863806" dz="1206850"/>
                      <am3d:scale>
                        <am3d:sx n="1000000" d="1000000"/>
                        <am3d:sy n="1000000" d="1000000"/>
                        <am3d:sz n="1000000" d="1000000"/>
                      </am3d:scale>
                      <am3d:rot ax="1112946" ay="-538336" az="-179714"/>
                      <am3d:postTrans dx="0" dy="0" dz="0"/>
                    </am3d:trans>
                    <am3d:raster rName="Office3DRenderer" rVer="16.0.8326">
                      <am3d:blip r:embed="rId6"/>
                    </am3d:raster>
                    <am3d:objViewport viewportSz="25379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6" name="3D Model 15" descr="Female Skydiver">
                  <a:extLst>
                    <a:ext uri="{FF2B5EF4-FFF2-40B4-BE49-F238E27FC236}">
                      <a16:creationId xmlns:a16="http://schemas.microsoft.com/office/drawing/2014/main" id="{4B1E2A8C-08B9-4DBB-9450-60E94295BEB7}"/>
                    </a:ext>
                  </a:extLst>
                </p:cNvPr>
                <p:cNvPicPr>
                  <a:picLocks noGrp="1" noRot="1" noChangeAspect="1" noMove="1" noResize="1" noEditPoints="1" noAdjustHandles="1" noChangeArrowheads="1" noChangeShapeType="1" noCrop="1"/>
                </p:cNvPicPr>
                <p:nvPr/>
              </p:nvPicPr>
              <p:blipFill>
                <a:blip r:embed="rId7"/>
                <a:stretch>
                  <a:fillRect/>
                </a:stretch>
              </p:blipFill>
              <p:spPr>
                <a:xfrm>
                  <a:off x="6030016" y="2302195"/>
                  <a:ext cx="933753" cy="216297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7" name="3D Model 16" descr="Skydiver Male">
                  <a:extLst>
                    <a:ext uri="{FF2B5EF4-FFF2-40B4-BE49-F238E27FC236}">
                      <a16:creationId xmlns:a16="http://schemas.microsoft.com/office/drawing/2014/main" id="{55123D87-D13F-44B7-A3AE-1FD94926706B}"/>
                    </a:ext>
                  </a:extLst>
                </p:cNvPr>
                <p:cNvGraphicFramePr>
                  <a:graphicFrameLocks noChangeAspect="1"/>
                </p:cNvGraphicFramePr>
                <p:nvPr>
                  <p:extLst>
                    <p:ext uri="{D42A27DB-BD31-4B8C-83A1-F6EECF244321}">
                      <p14:modId xmlns:p14="http://schemas.microsoft.com/office/powerpoint/2010/main" val="3248893800"/>
                    </p:ext>
                  </p:extLst>
                </p:nvPr>
              </p:nvGraphicFramePr>
              <p:xfrm>
                <a:off x="6803469" y="2212176"/>
                <a:ext cx="713616" cy="2004362"/>
              </p:xfrm>
              <a:graphic>
                <a:graphicData uri="http://schemas.microsoft.com/office/drawing/2017/model3d">
                  <am3d:model3d r:embed="rId2">
                    <am3d:spPr>
                      <a:xfrm>
                        <a:off x="0" y="0"/>
                        <a:ext cx="713616" cy="2004362"/>
                      </a:xfrm>
                      <a:prstGeom prst="rect">
                        <a:avLst/>
                      </a:prstGeom>
                    </am3d:spPr>
                    <am3d:camera>
                      <am3d:pos x="0" y="0" z="51267489"/>
                      <am3d:up dx="0" dy="36000000" dz="0"/>
                      <am3d:lookAt x="0" y="0" z="0"/>
                      <am3d:perspective fov="2700000"/>
                    </am3d:camera>
                    <am3d:trans>
                      <am3d:meterPerModelUnit n="573714" d="1000000"/>
                      <am3d:preTrans dx="-27279" dy="-17985891" dz="263366"/>
                      <am3d:scale>
                        <am3d:sx n="1000000" d="1000000"/>
                        <am3d:sy n="1000000" d="1000000"/>
                        <am3d:sz n="1000000" d="1000000"/>
                      </am3d:scale>
                      <am3d:rot ax="195500" ay="1430387" az="79088"/>
                      <am3d:postTrans dx="0" dy="0" dz="0"/>
                    </am3d:trans>
                    <am3d:raster rName="Office3DRenderer" rVer="16.0.8326">
                      <am3d:blip r:embed="rId8"/>
                    </am3d:raster>
                    <am3d:objViewport viewportSz="2646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Model 16" descr="Skydiver Male">
                  <a:extLst>
                    <a:ext uri="{FF2B5EF4-FFF2-40B4-BE49-F238E27FC236}">
                      <a16:creationId xmlns:a16="http://schemas.microsoft.com/office/drawing/2014/main" id="{55123D87-D13F-44B7-A3AE-1FD94926706B}"/>
                    </a:ext>
                  </a:extLst>
                </p:cNvPr>
                <p:cNvPicPr>
                  <a:picLocks noGrp="1" noRot="1" noChangeAspect="1" noMove="1" noResize="1" noEditPoints="1" noAdjustHandles="1" noChangeArrowheads="1" noChangeShapeType="1" noCrop="1"/>
                </p:cNvPicPr>
                <p:nvPr/>
              </p:nvPicPr>
              <p:blipFill>
                <a:blip r:embed="rId9"/>
                <a:stretch>
                  <a:fillRect/>
                </a:stretch>
              </p:blipFill>
              <p:spPr>
                <a:xfrm>
                  <a:off x="5404926" y="2088771"/>
                  <a:ext cx="947867" cy="2456328"/>
                </a:xfrm>
                <a:prstGeom prst="rect">
                  <a:avLst/>
                </a:prstGeom>
              </p:spPr>
            </p:pic>
          </mc:Fallback>
        </mc:AlternateContent>
      </p:grpSp>
      <p:grpSp>
        <p:nvGrpSpPr>
          <p:cNvPr id="23" name="Group 22">
            <a:extLst>
              <a:ext uri="{FF2B5EF4-FFF2-40B4-BE49-F238E27FC236}">
                <a16:creationId xmlns:a16="http://schemas.microsoft.com/office/drawing/2014/main" id="{F4977BD7-3F16-4EEB-9CF8-EE4979E3797D}"/>
              </a:ext>
            </a:extLst>
          </p:cNvPr>
          <p:cNvGrpSpPr/>
          <p:nvPr/>
        </p:nvGrpSpPr>
        <p:grpSpPr>
          <a:xfrm>
            <a:off x="4876628" y="4575269"/>
            <a:ext cx="1874910" cy="2272569"/>
            <a:chOff x="6258605" y="4528928"/>
            <a:chExt cx="1235186" cy="1908318"/>
          </a:xfrm>
        </p:grpSpPr>
        <mc:AlternateContent xmlns:mc="http://schemas.openxmlformats.org/markup-compatibility/2006" xmlns:am3d="http://schemas.microsoft.com/office/drawing/2017/model3d">
          <mc:Choice Requires="am3d">
            <p:graphicFrame>
              <p:nvGraphicFramePr>
                <p:cNvPr id="20" name="3D Model 19" descr="Skydiver Male">
                  <a:extLst>
                    <a:ext uri="{FF2B5EF4-FFF2-40B4-BE49-F238E27FC236}">
                      <a16:creationId xmlns:a16="http://schemas.microsoft.com/office/drawing/2014/main" id="{A60D4A42-F343-467D-926A-76E6DB37FDAB}"/>
                    </a:ext>
                  </a:extLst>
                </p:cNvPr>
                <p:cNvGraphicFramePr>
                  <a:graphicFrameLocks noChangeAspect="1"/>
                </p:cNvGraphicFramePr>
                <p:nvPr>
                  <p:extLst>
                    <p:ext uri="{D42A27DB-BD31-4B8C-83A1-F6EECF244321}">
                      <p14:modId xmlns:p14="http://schemas.microsoft.com/office/powerpoint/2010/main" val="2114173238"/>
                    </p:ext>
                  </p:extLst>
                </p:nvPr>
              </p:nvGraphicFramePr>
              <p:xfrm>
                <a:off x="6258605" y="4528928"/>
                <a:ext cx="599435" cy="1827457"/>
              </p:xfrm>
              <a:graphic>
                <a:graphicData uri="http://schemas.microsoft.com/office/drawing/2017/model3d">
                  <am3d:model3d r:embed="rId2">
                    <am3d:spPr>
                      <a:xfrm>
                        <a:off x="0" y="0"/>
                        <a:ext cx="599435" cy="1827457"/>
                      </a:xfrm>
                      <a:prstGeom prst="rect">
                        <a:avLst/>
                      </a:prstGeom>
                    </am3d:spPr>
                    <am3d:camera>
                      <am3d:pos x="0" y="0" z="51267489"/>
                      <am3d:up dx="0" dy="36000000" dz="0"/>
                      <am3d:lookAt x="0" y="0" z="0"/>
                      <am3d:perspective fov="2700000"/>
                    </am3d:camera>
                    <am3d:trans>
                      <am3d:meterPerModelUnit n="573714" d="1000000"/>
                      <am3d:preTrans dx="-27279" dy="-17985891" dz="263366"/>
                      <am3d:scale>
                        <am3d:sx n="1000000" d="1000000"/>
                        <am3d:sy n="1000000" d="1000000"/>
                        <am3d:sz n="1000000" d="1000000"/>
                      </am3d:scale>
                      <am3d:rot ax="1979640" ay="-2860784" az="-1538598"/>
                      <am3d:postTrans dx="0" dy="0" dz="0"/>
                    </am3d:trans>
                    <am3d:raster rName="Office3DRenderer" rVer="16.0.8326">
                      <am3d:blip r:embed="rId10"/>
                    </am3d:raster>
                    <am3d:objViewport viewportSz="25721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3D Model 19" descr="Skydiver Male">
                  <a:extLst>
                    <a:ext uri="{FF2B5EF4-FFF2-40B4-BE49-F238E27FC236}">
                      <a16:creationId xmlns:a16="http://schemas.microsoft.com/office/drawing/2014/main" id="{A60D4A42-F343-467D-926A-76E6DB37FDAB}"/>
                    </a:ext>
                  </a:extLst>
                </p:cNvPr>
                <p:cNvPicPr>
                  <a:picLocks noGrp="1" noRot="1" noChangeAspect="1" noMove="1" noResize="1" noEditPoints="1" noAdjustHandles="1" noChangeArrowheads="1" noChangeShapeType="1" noCrop="1"/>
                </p:cNvPicPr>
                <p:nvPr/>
              </p:nvPicPr>
              <p:blipFill>
                <a:blip r:embed="rId11"/>
                <a:stretch>
                  <a:fillRect/>
                </a:stretch>
              </p:blipFill>
              <p:spPr>
                <a:xfrm>
                  <a:off x="4813873" y="4646989"/>
                  <a:ext cx="909893" cy="217627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2" name="3D Model 21" descr="Avatar Female">
                  <a:extLst>
                    <a:ext uri="{FF2B5EF4-FFF2-40B4-BE49-F238E27FC236}">
                      <a16:creationId xmlns:a16="http://schemas.microsoft.com/office/drawing/2014/main" id="{405FAA91-7641-4052-8803-5178B952CC7E}"/>
                    </a:ext>
                  </a:extLst>
                </p:cNvPr>
                <p:cNvGraphicFramePr>
                  <a:graphicFrameLocks noChangeAspect="1"/>
                </p:cNvGraphicFramePr>
                <p:nvPr>
                  <p:extLst>
                    <p:ext uri="{D42A27DB-BD31-4B8C-83A1-F6EECF244321}">
                      <p14:modId xmlns:p14="http://schemas.microsoft.com/office/powerpoint/2010/main" val="1801198172"/>
                    </p:ext>
                  </p:extLst>
                </p:nvPr>
              </p:nvGraphicFramePr>
              <p:xfrm>
                <a:off x="6751012" y="4784008"/>
                <a:ext cx="742779" cy="1653238"/>
              </p:xfrm>
              <a:graphic>
                <a:graphicData uri="http://schemas.microsoft.com/office/drawing/2017/model3d">
                  <am3d:model3d r:embed="rId12">
                    <am3d:spPr>
                      <a:xfrm>
                        <a:off x="0" y="0"/>
                        <a:ext cx="742779" cy="1653238"/>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1755807" ay="2534457" az="1238418"/>
                      <am3d:postTrans dx="0" dy="0" dz="0"/>
                    </am3d:trans>
                    <am3d:raster rName="Office3DRenderer" rVer="16.0.8326">
                      <am3d:blip r:embed="rId13"/>
                    </am3d:raster>
                    <am3d:objViewport viewportSz="22008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Model 21" descr="Avatar Female">
                  <a:extLst>
                    <a:ext uri="{FF2B5EF4-FFF2-40B4-BE49-F238E27FC236}">
                      <a16:creationId xmlns:a16="http://schemas.microsoft.com/office/drawing/2014/main" id="{405FAA91-7641-4052-8803-5178B952CC7E}"/>
                    </a:ext>
                  </a:extLst>
                </p:cNvPr>
                <p:cNvPicPr>
                  <a:picLocks noGrp="1" noRot="1" noChangeAspect="1" noMove="1" noResize="1" noEditPoints="1" noAdjustHandles="1" noChangeArrowheads="1" noChangeShapeType="1" noCrop="1"/>
                </p:cNvPicPr>
                <p:nvPr/>
              </p:nvPicPr>
              <p:blipFill>
                <a:blip r:embed="rId14"/>
                <a:stretch>
                  <a:fillRect/>
                </a:stretch>
              </p:blipFill>
              <p:spPr>
                <a:xfrm>
                  <a:off x="5561306" y="4950758"/>
                  <a:ext cx="1127477" cy="1968800"/>
                </a:xfrm>
                <a:prstGeom prst="rect">
                  <a:avLst/>
                </a:prstGeom>
              </p:spPr>
            </p:pic>
          </mc:Fallback>
        </mc:AlternateContent>
      </p:grpSp>
      <p:sp>
        <p:nvSpPr>
          <p:cNvPr id="24" name="Hexagon 23">
            <a:extLst>
              <a:ext uri="{FF2B5EF4-FFF2-40B4-BE49-F238E27FC236}">
                <a16:creationId xmlns:a16="http://schemas.microsoft.com/office/drawing/2014/main" id="{9D7BD6D0-6727-4068-B438-44D19F4A5EB7}"/>
              </a:ext>
            </a:extLst>
          </p:cNvPr>
          <p:cNvSpPr/>
          <p:nvPr/>
        </p:nvSpPr>
        <p:spPr>
          <a:xfrm>
            <a:off x="1640538" y="2070847"/>
            <a:ext cx="2644587" cy="2456329"/>
          </a:xfrm>
          <a:prstGeom prst="hexagon">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Marital Status</a:t>
            </a:r>
            <a:endParaRPr lang="en-IN" sz="2800" dirty="0"/>
          </a:p>
        </p:txBody>
      </p:sp>
      <p:sp>
        <p:nvSpPr>
          <p:cNvPr id="25" name="TextBox 24">
            <a:extLst>
              <a:ext uri="{FF2B5EF4-FFF2-40B4-BE49-F238E27FC236}">
                <a16:creationId xmlns:a16="http://schemas.microsoft.com/office/drawing/2014/main" id="{2E14F833-1DEC-4899-B44A-80DE72C1FE96}"/>
              </a:ext>
            </a:extLst>
          </p:cNvPr>
          <p:cNvSpPr txBox="1"/>
          <p:nvPr/>
        </p:nvSpPr>
        <p:spPr>
          <a:xfrm>
            <a:off x="3675701" y="1685366"/>
            <a:ext cx="1138171" cy="461665"/>
          </a:xfrm>
          <a:prstGeom prst="rect">
            <a:avLst/>
          </a:prstGeom>
          <a:noFill/>
        </p:spPr>
        <p:txBody>
          <a:bodyPr wrap="square" rtlCol="0">
            <a:spAutoFit/>
          </a:bodyPr>
          <a:lstStyle/>
          <a:p>
            <a:r>
              <a:rPr lang="en-US" sz="2400" dirty="0"/>
              <a:t>Single</a:t>
            </a:r>
            <a:endParaRPr lang="en-IN" sz="2400" dirty="0"/>
          </a:p>
        </p:txBody>
      </p:sp>
      <p:sp>
        <p:nvSpPr>
          <p:cNvPr id="26" name="TextBox 25">
            <a:extLst>
              <a:ext uri="{FF2B5EF4-FFF2-40B4-BE49-F238E27FC236}">
                <a16:creationId xmlns:a16="http://schemas.microsoft.com/office/drawing/2014/main" id="{ECF51122-C6E7-4928-ACCB-ABB3DEFDA00C}"/>
              </a:ext>
            </a:extLst>
          </p:cNvPr>
          <p:cNvSpPr txBox="1"/>
          <p:nvPr/>
        </p:nvSpPr>
        <p:spPr>
          <a:xfrm>
            <a:off x="4303060" y="3125394"/>
            <a:ext cx="1272988" cy="461665"/>
          </a:xfrm>
          <a:prstGeom prst="rect">
            <a:avLst/>
          </a:prstGeom>
          <a:noFill/>
        </p:spPr>
        <p:txBody>
          <a:bodyPr wrap="square" rtlCol="0">
            <a:spAutoFit/>
          </a:bodyPr>
          <a:lstStyle/>
          <a:p>
            <a:r>
              <a:rPr lang="en-US" sz="2400" dirty="0"/>
              <a:t>Married</a:t>
            </a:r>
            <a:endParaRPr lang="en-IN" sz="2400" dirty="0"/>
          </a:p>
        </p:txBody>
      </p:sp>
      <p:sp>
        <p:nvSpPr>
          <p:cNvPr id="27" name="TextBox 26">
            <a:extLst>
              <a:ext uri="{FF2B5EF4-FFF2-40B4-BE49-F238E27FC236}">
                <a16:creationId xmlns:a16="http://schemas.microsoft.com/office/drawing/2014/main" id="{D4A1FC1B-623E-4DDF-9193-DAB62B750011}"/>
              </a:ext>
            </a:extLst>
          </p:cNvPr>
          <p:cNvSpPr txBox="1"/>
          <p:nvPr/>
        </p:nvSpPr>
        <p:spPr>
          <a:xfrm>
            <a:off x="3693454" y="4483860"/>
            <a:ext cx="1505725" cy="461665"/>
          </a:xfrm>
          <a:prstGeom prst="rect">
            <a:avLst/>
          </a:prstGeom>
          <a:noFill/>
        </p:spPr>
        <p:txBody>
          <a:bodyPr wrap="square" rtlCol="0">
            <a:spAutoFit/>
          </a:bodyPr>
          <a:lstStyle/>
          <a:p>
            <a:r>
              <a:rPr lang="en-US" sz="2400" dirty="0"/>
              <a:t>Divorced</a:t>
            </a:r>
            <a:endParaRPr lang="en-IN" sz="2400" dirty="0"/>
          </a:p>
        </p:txBody>
      </p:sp>
      <p:sp>
        <p:nvSpPr>
          <p:cNvPr id="28" name="TextBox 27">
            <a:extLst>
              <a:ext uri="{FF2B5EF4-FFF2-40B4-BE49-F238E27FC236}">
                <a16:creationId xmlns:a16="http://schemas.microsoft.com/office/drawing/2014/main" id="{F9B5CB18-E912-4DA2-AC4C-B87171D3326C}"/>
              </a:ext>
            </a:extLst>
          </p:cNvPr>
          <p:cNvSpPr txBox="1"/>
          <p:nvPr/>
        </p:nvSpPr>
        <p:spPr>
          <a:xfrm>
            <a:off x="5236742" y="941905"/>
            <a:ext cx="1452041" cy="369332"/>
          </a:xfrm>
          <a:prstGeom prst="rect">
            <a:avLst/>
          </a:prstGeom>
          <a:noFill/>
        </p:spPr>
        <p:txBody>
          <a:bodyPr wrap="square" rtlCol="0">
            <a:spAutoFit/>
          </a:bodyPr>
          <a:lstStyle/>
          <a:p>
            <a:r>
              <a:rPr lang="en-US" dirty="0"/>
              <a:t>Count: 12788</a:t>
            </a:r>
            <a:endParaRPr lang="en-IN" dirty="0"/>
          </a:p>
        </p:txBody>
      </p:sp>
      <p:sp>
        <p:nvSpPr>
          <p:cNvPr id="29" name="TextBox 28">
            <a:extLst>
              <a:ext uri="{FF2B5EF4-FFF2-40B4-BE49-F238E27FC236}">
                <a16:creationId xmlns:a16="http://schemas.microsoft.com/office/drawing/2014/main" id="{155ABBFC-2894-4E2E-BA1D-9BA469D19076}"/>
              </a:ext>
            </a:extLst>
          </p:cNvPr>
          <p:cNvSpPr txBox="1"/>
          <p:nvPr/>
        </p:nvSpPr>
        <p:spPr>
          <a:xfrm>
            <a:off x="6960474" y="3368671"/>
            <a:ext cx="1435192" cy="369332"/>
          </a:xfrm>
          <a:prstGeom prst="rect">
            <a:avLst/>
          </a:prstGeom>
          <a:noFill/>
        </p:spPr>
        <p:txBody>
          <a:bodyPr wrap="square" rtlCol="0">
            <a:spAutoFit/>
          </a:bodyPr>
          <a:lstStyle/>
          <a:p>
            <a:r>
              <a:rPr lang="en-US" dirty="0"/>
              <a:t>Count: 27210</a:t>
            </a:r>
            <a:endParaRPr lang="en-IN" dirty="0"/>
          </a:p>
        </p:txBody>
      </p:sp>
      <p:sp>
        <p:nvSpPr>
          <p:cNvPr id="30" name="TextBox 29">
            <a:extLst>
              <a:ext uri="{FF2B5EF4-FFF2-40B4-BE49-F238E27FC236}">
                <a16:creationId xmlns:a16="http://schemas.microsoft.com/office/drawing/2014/main" id="{8FFD337C-7554-4C32-A5D0-C5073C8539F9}"/>
              </a:ext>
            </a:extLst>
          </p:cNvPr>
          <p:cNvSpPr txBox="1"/>
          <p:nvPr/>
        </p:nvSpPr>
        <p:spPr>
          <a:xfrm>
            <a:off x="6468119" y="5598608"/>
            <a:ext cx="1320535" cy="369332"/>
          </a:xfrm>
          <a:prstGeom prst="rect">
            <a:avLst/>
          </a:prstGeom>
          <a:noFill/>
        </p:spPr>
        <p:txBody>
          <a:bodyPr wrap="square" rtlCol="0">
            <a:spAutoFit/>
          </a:bodyPr>
          <a:lstStyle/>
          <a:p>
            <a:r>
              <a:rPr lang="en-US" dirty="0"/>
              <a:t>Count: 5207</a:t>
            </a:r>
            <a:endParaRPr lang="en-IN" dirty="0"/>
          </a:p>
        </p:txBody>
      </p:sp>
      <p:grpSp>
        <p:nvGrpSpPr>
          <p:cNvPr id="55" name="Group 54">
            <a:extLst>
              <a:ext uri="{FF2B5EF4-FFF2-40B4-BE49-F238E27FC236}">
                <a16:creationId xmlns:a16="http://schemas.microsoft.com/office/drawing/2014/main" id="{552DC50E-37B8-4D55-BF6B-FF9EE948D518}"/>
              </a:ext>
            </a:extLst>
          </p:cNvPr>
          <p:cNvGrpSpPr/>
          <p:nvPr/>
        </p:nvGrpSpPr>
        <p:grpSpPr>
          <a:xfrm>
            <a:off x="7589785" y="600635"/>
            <a:ext cx="1500428" cy="1087403"/>
            <a:chOff x="7401523" y="600635"/>
            <a:chExt cx="1500428" cy="1087403"/>
          </a:xfrm>
        </p:grpSpPr>
        <p:grpSp>
          <p:nvGrpSpPr>
            <p:cNvPr id="38" name="Group 37">
              <a:extLst>
                <a:ext uri="{FF2B5EF4-FFF2-40B4-BE49-F238E27FC236}">
                  <a16:creationId xmlns:a16="http://schemas.microsoft.com/office/drawing/2014/main" id="{E01AF03D-3601-4C70-82CE-2B237FDA2747}"/>
                </a:ext>
              </a:extLst>
            </p:cNvPr>
            <p:cNvGrpSpPr/>
            <p:nvPr/>
          </p:nvGrpSpPr>
          <p:grpSpPr>
            <a:xfrm>
              <a:off x="7404850" y="600635"/>
              <a:ext cx="1497101" cy="369332"/>
              <a:chOff x="7404850" y="600635"/>
              <a:chExt cx="1887464" cy="369332"/>
            </a:xfrm>
          </p:grpSpPr>
          <p:sp>
            <p:nvSpPr>
              <p:cNvPr id="31" name="TextBox 30">
                <a:extLst>
                  <a:ext uri="{FF2B5EF4-FFF2-40B4-BE49-F238E27FC236}">
                    <a16:creationId xmlns:a16="http://schemas.microsoft.com/office/drawing/2014/main" id="{AE18CB08-F7C3-4414-973D-73B1E8B21EDC}"/>
                  </a:ext>
                </a:extLst>
              </p:cNvPr>
              <p:cNvSpPr txBox="1"/>
              <p:nvPr/>
            </p:nvSpPr>
            <p:spPr>
              <a:xfrm>
                <a:off x="7581416" y="600635"/>
                <a:ext cx="1710898" cy="369332"/>
              </a:xfrm>
              <a:prstGeom prst="rect">
                <a:avLst/>
              </a:prstGeom>
              <a:noFill/>
            </p:spPr>
            <p:txBody>
              <a:bodyPr wrap="square" rtlCol="0">
                <a:spAutoFit/>
              </a:bodyPr>
              <a:lstStyle/>
              <a:p>
                <a:r>
                  <a:rPr lang="en-US" dirty="0"/>
                  <a:t>Yes: 1912</a:t>
                </a:r>
                <a:endParaRPr lang="en-IN" dirty="0"/>
              </a:p>
            </p:txBody>
          </p:sp>
          <p:pic>
            <p:nvPicPr>
              <p:cNvPr id="33" name="Graphic 32" descr="Checkmark">
                <a:extLst>
                  <a:ext uri="{FF2B5EF4-FFF2-40B4-BE49-F238E27FC236}">
                    <a16:creationId xmlns:a16="http://schemas.microsoft.com/office/drawing/2014/main" id="{66DE21D7-C5FA-4134-A40D-503950432B8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04850" y="632523"/>
                <a:ext cx="248286" cy="290124"/>
              </a:xfrm>
              <a:prstGeom prst="rect">
                <a:avLst/>
              </a:prstGeom>
            </p:spPr>
          </p:pic>
        </p:grpSp>
        <p:grpSp>
          <p:nvGrpSpPr>
            <p:cNvPr id="37" name="Group 36">
              <a:extLst>
                <a:ext uri="{FF2B5EF4-FFF2-40B4-BE49-F238E27FC236}">
                  <a16:creationId xmlns:a16="http://schemas.microsoft.com/office/drawing/2014/main" id="{DD98877F-DA06-4294-BCFE-A0B4F969C9C8}"/>
                </a:ext>
              </a:extLst>
            </p:cNvPr>
            <p:cNvGrpSpPr/>
            <p:nvPr/>
          </p:nvGrpSpPr>
          <p:grpSpPr>
            <a:xfrm>
              <a:off x="7401523" y="1318706"/>
              <a:ext cx="1500428" cy="369332"/>
              <a:chOff x="7419453" y="1238021"/>
              <a:chExt cx="1500428" cy="369332"/>
            </a:xfrm>
          </p:grpSpPr>
          <p:pic>
            <p:nvPicPr>
              <p:cNvPr id="35" name="Graphic 34" descr="Close">
                <a:extLst>
                  <a:ext uri="{FF2B5EF4-FFF2-40B4-BE49-F238E27FC236}">
                    <a16:creationId xmlns:a16="http://schemas.microsoft.com/office/drawing/2014/main" id="{A41055E6-57FC-4EE2-ADB4-FE9E46CF3A2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19453" y="1282847"/>
                <a:ext cx="248286" cy="248286"/>
              </a:xfrm>
              <a:prstGeom prst="rect">
                <a:avLst/>
              </a:prstGeom>
            </p:spPr>
          </p:pic>
          <p:sp>
            <p:nvSpPr>
              <p:cNvPr id="36" name="TextBox 35">
                <a:extLst>
                  <a:ext uri="{FF2B5EF4-FFF2-40B4-BE49-F238E27FC236}">
                    <a16:creationId xmlns:a16="http://schemas.microsoft.com/office/drawing/2014/main" id="{5639BCF5-3462-4E46-8751-F63EA6A537DD}"/>
                  </a:ext>
                </a:extLst>
              </p:cNvPr>
              <p:cNvSpPr txBox="1"/>
              <p:nvPr/>
            </p:nvSpPr>
            <p:spPr>
              <a:xfrm>
                <a:off x="7599346" y="1238021"/>
                <a:ext cx="1320535" cy="369332"/>
              </a:xfrm>
              <a:prstGeom prst="rect">
                <a:avLst/>
              </a:prstGeom>
              <a:noFill/>
            </p:spPr>
            <p:txBody>
              <a:bodyPr wrap="square" rtlCol="0">
                <a:spAutoFit/>
              </a:bodyPr>
              <a:lstStyle/>
              <a:p>
                <a:r>
                  <a:rPr lang="en-US" dirty="0"/>
                  <a:t>No: 10876</a:t>
                </a:r>
                <a:endParaRPr lang="en-IN" dirty="0"/>
              </a:p>
            </p:txBody>
          </p:sp>
        </p:grpSp>
      </p:grpSp>
      <p:grpSp>
        <p:nvGrpSpPr>
          <p:cNvPr id="63" name="Group 62">
            <a:extLst>
              <a:ext uri="{FF2B5EF4-FFF2-40B4-BE49-F238E27FC236}">
                <a16:creationId xmlns:a16="http://schemas.microsoft.com/office/drawing/2014/main" id="{B888D35D-05E6-47F8-8786-E6C8B0A3920D}"/>
              </a:ext>
            </a:extLst>
          </p:cNvPr>
          <p:cNvGrpSpPr/>
          <p:nvPr/>
        </p:nvGrpSpPr>
        <p:grpSpPr>
          <a:xfrm>
            <a:off x="9149732" y="3032279"/>
            <a:ext cx="1505905" cy="1132717"/>
            <a:chOff x="8674598" y="3014349"/>
            <a:chExt cx="1505905" cy="1132717"/>
          </a:xfrm>
        </p:grpSpPr>
        <p:grpSp>
          <p:nvGrpSpPr>
            <p:cNvPr id="39" name="Group 38">
              <a:extLst>
                <a:ext uri="{FF2B5EF4-FFF2-40B4-BE49-F238E27FC236}">
                  <a16:creationId xmlns:a16="http://schemas.microsoft.com/office/drawing/2014/main" id="{CE9C4244-7257-425E-BE1B-01DE4EFB7D2C}"/>
                </a:ext>
              </a:extLst>
            </p:cNvPr>
            <p:cNvGrpSpPr/>
            <p:nvPr/>
          </p:nvGrpSpPr>
          <p:grpSpPr>
            <a:xfrm>
              <a:off x="8707053" y="3014349"/>
              <a:ext cx="1473450" cy="369332"/>
              <a:chOff x="7404850" y="600442"/>
              <a:chExt cx="1857646" cy="369332"/>
            </a:xfrm>
          </p:grpSpPr>
          <p:sp>
            <p:nvSpPr>
              <p:cNvPr id="40" name="TextBox 39">
                <a:extLst>
                  <a:ext uri="{FF2B5EF4-FFF2-40B4-BE49-F238E27FC236}">
                    <a16:creationId xmlns:a16="http://schemas.microsoft.com/office/drawing/2014/main" id="{618EC212-7569-419A-B338-44BF36FB9A59}"/>
                  </a:ext>
                </a:extLst>
              </p:cNvPr>
              <p:cNvSpPr txBox="1"/>
              <p:nvPr/>
            </p:nvSpPr>
            <p:spPr>
              <a:xfrm>
                <a:off x="7551598" y="600442"/>
                <a:ext cx="1710898" cy="369332"/>
              </a:xfrm>
              <a:prstGeom prst="rect">
                <a:avLst/>
              </a:prstGeom>
              <a:noFill/>
            </p:spPr>
            <p:txBody>
              <a:bodyPr wrap="square" rtlCol="0">
                <a:spAutoFit/>
              </a:bodyPr>
              <a:lstStyle/>
              <a:p>
                <a:r>
                  <a:rPr lang="en-US" dirty="0"/>
                  <a:t>Yes: 2755</a:t>
                </a:r>
                <a:endParaRPr lang="en-IN" dirty="0"/>
              </a:p>
            </p:txBody>
          </p:sp>
          <p:pic>
            <p:nvPicPr>
              <p:cNvPr id="41" name="Graphic 40" descr="Checkmark">
                <a:extLst>
                  <a:ext uri="{FF2B5EF4-FFF2-40B4-BE49-F238E27FC236}">
                    <a16:creationId xmlns:a16="http://schemas.microsoft.com/office/drawing/2014/main" id="{A1835C61-5BD4-4F04-B85F-14F5D945171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04850" y="632523"/>
                <a:ext cx="248286" cy="290124"/>
              </a:xfrm>
              <a:prstGeom prst="rect">
                <a:avLst/>
              </a:prstGeom>
            </p:spPr>
          </p:pic>
        </p:grpSp>
        <p:grpSp>
          <p:nvGrpSpPr>
            <p:cNvPr id="42" name="Group 41">
              <a:extLst>
                <a:ext uri="{FF2B5EF4-FFF2-40B4-BE49-F238E27FC236}">
                  <a16:creationId xmlns:a16="http://schemas.microsoft.com/office/drawing/2014/main" id="{CE40D7DA-4699-4AC9-90FB-9F2418891E51}"/>
                </a:ext>
              </a:extLst>
            </p:cNvPr>
            <p:cNvGrpSpPr/>
            <p:nvPr/>
          </p:nvGrpSpPr>
          <p:grpSpPr>
            <a:xfrm>
              <a:off x="8674598" y="3777734"/>
              <a:ext cx="1500428" cy="369332"/>
              <a:chOff x="7419453" y="1238021"/>
              <a:chExt cx="1500428" cy="369332"/>
            </a:xfrm>
          </p:grpSpPr>
          <p:pic>
            <p:nvPicPr>
              <p:cNvPr id="43" name="Graphic 42" descr="Close">
                <a:extLst>
                  <a:ext uri="{FF2B5EF4-FFF2-40B4-BE49-F238E27FC236}">
                    <a16:creationId xmlns:a16="http://schemas.microsoft.com/office/drawing/2014/main" id="{334BC33B-9692-4974-819E-4E44465102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19453" y="1282847"/>
                <a:ext cx="248286" cy="248286"/>
              </a:xfrm>
              <a:prstGeom prst="rect">
                <a:avLst/>
              </a:prstGeom>
            </p:spPr>
          </p:pic>
          <p:sp>
            <p:nvSpPr>
              <p:cNvPr id="44" name="TextBox 43">
                <a:extLst>
                  <a:ext uri="{FF2B5EF4-FFF2-40B4-BE49-F238E27FC236}">
                    <a16:creationId xmlns:a16="http://schemas.microsoft.com/office/drawing/2014/main" id="{2FA465C3-6D24-4BFE-84EA-1D02C2D8129E}"/>
                  </a:ext>
                </a:extLst>
              </p:cNvPr>
              <p:cNvSpPr txBox="1"/>
              <p:nvPr/>
            </p:nvSpPr>
            <p:spPr>
              <a:xfrm>
                <a:off x="7599346" y="1238021"/>
                <a:ext cx="1320535" cy="369332"/>
              </a:xfrm>
              <a:prstGeom prst="rect">
                <a:avLst/>
              </a:prstGeom>
              <a:noFill/>
            </p:spPr>
            <p:txBody>
              <a:bodyPr wrap="square" rtlCol="0">
                <a:spAutoFit/>
              </a:bodyPr>
              <a:lstStyle/>
              <a:p>
                <a:r>
                  <a:rPr lang="en-US" dirty="0"/>
                  <a:t>No:24455</a:t>
                </a:r>
                <a:endParaRPr lang="en-IN" dirty="0"/>
              </a:p>
            </p:txBody>
          </p:sp>
        </p:grpSp>
      </p:grpSp>
      <p:grpSp>
        <p:nvGrpSpPr>
          <p:cNvPr id="68" name="Group 67">
            <a:extLst>
              <a:ext uri="{FF2B5EF4-FFF2-40B4-BE49-F238E27FC236}">
                <a16:creationId xmlns:a16="http://schemas.microsoft.com/office/drawing/2014/main" id="{4A7CFF3A-B813-459A-974F-46F07E4176E0}"/>
              </a:ext>
            </a:extLst>
          </p:cNvPr>
          <p:cNvGrpSpPr/>
          <p:nvPr/>
        </p:nvGrpSpPr>
        <p:grpSpPr>
          <a:xfrm>
            <a:off x="8617822" y="5354637"/>
            <a:ext cx="1500430" cy="988782"/>
            <a:chOff x="8062014" y="5408424"/>
            <a:chExt cx="1500430" cy="988782"/>
          </a:xfrm>
        </p:grpSpPr>
        <p:grpSp>
          <p:nvGrpSpPr>
            <p:cNvPr id="45" name="Group 44">
              <a:extLst>
                <a:ext uri="{FF2B5EF4-FFF2-40B4-BE49-F238E27FC236}">
                  <a16:creationId xmlns:a16="http://schemas.microsoft.com/office/drawing/2014/main" id="{7C8BACDC-58DE-4E9E-BA12-84D2869DE9D3}"/>
                </a:ext>
              </a:extLst>
            </p:cNvPr>
            <p:cNvGrpSpPr/>
            <p:nvPr/>
          </p:nvGrpSpPr>
          <p:grpSpPr>
            <a:xfrm>
              <a:off x="8062014" y="5408424"/>
              <a:ext cx="1473451" cy="369332"/>
              <a:chOff x="7404850" y="734917"/>
              <a:chExt cx="1857648" cy="369332"/>
            </a:xfrm>
          </p:grpSpPr>
          <p:sp>
            <p:nvSpPr>
              <p:cNvPr id="46" name="TextBox 45">
                <a:extLst>
                  <a:ext uri="{FF2B5EF4-FFF2-40B4-BE49-F238E27FC236}">
                    <a16:creationId xmlns:a16="http://schemas.microsoft.com/office/drawing/2014/main" id="{5F3749CA-361B-4BB9-AC54-7E1E60A1AF17}"/>
                  </a:ext>
                </a:extLst>
              </p:cNvPr>
              <p:cNvSpPr txBox="1"/>
              <p:nvPr/>
            </p:nvSpPr>
            <p:spPr>
              <a:xfrm>
                <a:off x="7551600" y="734917"/>
                <a:ext cx="1710898" cy="369332"/>
              </a:xfrm>
              <a:prstGeom prst="rect">
                <a:avLst/>
              </a:prstGeom>
              <a:noFill/>
            </p:spPr>
            <p:txBody>
              <a:bodyPr wrap="square" rtlCol="0">
                <a:spAutoFit/>
              </a:bodyPr>
              <a:lstStyle/>
              <a:p>
                <a:r>
                  <a:rPr lang="en-US" dirty="0"/>
                  <a:t>Yes: 622</a:t>
                </a:r>
                <a:endParaRPr lang="en-IN" dirty="0"/>
              </a:p>
            </p:txBody>
          </p:sp>
          <p:pic>
            <p:nvPicPr>
              <p:cNvPr id="47" name="Graphic 46" descr="Checkmark">
                <a:extLst>
                  <a:ext uri="{FF2B5EF4-FFF2-40B4-BE49-F238E27FC236}">
                    <a16:creationId xmlns:a16="http://schemas.microsoft.com/office/drawing/2014/main" id="{C984011F-766B-4181-AD69-535DD4DC3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04850" y="766998"/>
                <a:ext cx="248286" cy="290124"/>
              </a:xfrm>
              <a:prstGeom prst="rect">
                <a:avLst/>
              </a:prstGeom>
            </p:spPr>
          </p:pic>
        </p:grpSp>
        <p:grpSp>
          <p:nvGrpSpPr>
            <p:cNvPr id="48" name="Group 47">
              <a:extLst>
                <a:ext uri="{FF2B5EF4-FFF2-40B4-BE49-F238E27FC236}">
                  <a16:creationId xmlns:a16="http://schemas.microsoft.com/office/drawing/2014/main" id="{E19B98C9-2566-462A-A292-16DD7C7AEDDD}"/>
                </a:ext>
              </a:extLst>
            </p:cNvPr>
            <p:cNvGrpSpPr/>
            <p:nvPr/>
          </p:nvGrpSpPr>
          <p:grpSpPr>
            <a:xfrm>
              <a:off x="8062016" y="6027874"/>
              <a:ext cx="1500428" cy="369332"/>
              <a:chOff x="7419453" y="1238021"/>
              <a:chExt cx="1500428" cy="369332"/>
            </a:xfrm>
          </p:grpSpPr>
          <p:pic>
            <p:nvPicPr>
              <p:cNvPr id="49" name="Graphic 48" descr="Close">
                <a:extLst>
                  <a:ext uri="{FF2B5EF4-FFF2-40B4-BE49-F238E27FC236}">
                    <a16:creationId xmlns:a16="http://schemas.microsoft.com/office/drawing/2014/main" id="{70BE0B07-5ABC-4EA3-A5C0-8E858486C0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19453" y="1282847"/>
                <a:ext cx="248286" cy="248286"/>
              </a:xfrm>
              <a:prstGeom prst="rect">
                <a:avLst/>
              </a:prstGeom>
            </p:spPr>
          </p:pic>
          <p:sp>
            <p:nvSpPr>
              <p:cNvPr id="50" name="TextBox 49">
                <a:extLst>
                  <a:ext uri="{FF2B5EF4-FFF2-40B4-BE49-F238E27FC236}">
                    <a16:creationId xmlns:a16="http://schemas.microsoft.com/office/drawing/2014/main" id="{218F810A-D793-4E57-A85A-09E2A281F155}"/>
                  </a:ext>
                </a:extLst>
              </p:cNvPr>
              <p:cNvSpPr txBox="1"/>
              <p:nvPr/>
            </p:nvSpPr>
            <p:spPr>
              <a:xfrm>
                <a:off x="7599346" y="1238021"/>
                <a:ext cx="1320535" cy="369332"/>
              </a:xfrm>
              <a:prstGeom prst="rect">
                <a:avLst/>
              </a:prstGeom>
              <a:noFill/>
            </p:spPr>
            <p:txBody>
              <a:bodyPr wrap="square" rtlCol="0">
                <a:spAutoFit/>
              </a:bodyPr>
              <a:lstStyle/>
              <a:p>
                <a:r>
                  <a:rPr lang="en-US" dirty="0"/>
                  <a:t>No:4585</a:t>
                </a:r>
                <a:endParaRPr lang="en-IN" dirty="0"/>
              </a:p>
            </p:txBody>
          </p:sp>
        </p:grpSp>
      </p:grpSp>
      <p:cxnSp>
        <p:nvCxnSpPr>
          <p:cNvPr id="60" name="Straight Arrow Connector 59">
            <a:extLst>
              <a:ext uri="{FF2B5EF4-FFF2-40B4-BE49-F238E27FC236}">
                <a16:creationId xmlns:a16="http://schemas.microsoft.com/office/drawing/2014/main" id="{CDBDAC0B-97B7-4308-A106-978C04108FDC}"/>
              </a:ext>
            </a:extLst>
          </p:cNvPr>
          <p:cNvCxnSpPr>
            <a:stCxn id="28" idx="3"/>
          </p:cNvCxnSpPr>
          <p:nvPr/>
        </p:nvCxnSpPr>
        <p:spPr>
          <a:xfrm flipV="1">
            <a:off x="6688783" y="785301"/>
            <a:ext cx="796746" cy="34127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7C1C0AC-29C7-46F7-95EB-403159FE98FE}"/>
              </a:ext>
            </a:extLst>
          </p:cNvPr>
          <p:cNvCxnSpPr>
            <a:stCxn id="28" idx="3"/>
          </p:cNvCxnSpPr>
          <p:nvPr/>
        </p:nvCxnSpPr>
        <p:spPr>
          <a:xfrm>
            <a:off x="6688783" y="1126571"/>
            <a:ext cx="767782" cy="36110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4674489-E2BF-4090-9F76-52A9B318FCB2}"/>
              </a:ext>
            </a:extLst>
          </p:cNvPr>
          <p:cNvCxnSpPr>
            <a:stCxn id="29" idx="3"/>
          </p:cNvCxnSpPr>
          <p:nvPr/>
        </p:nvCxnSpPr>
        <p:spPr>
          <a:xfrm flipV="1">
            <a:off x="8395666" y="3200400"/>
            <a:ext cx="694547" cy="35293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E6829CD-36D6-41A2-9922-EDF5F3F2159E}"/>
              </a:ext>
            </a:extLst>
          </p:cNvPr>
          <p:cNvCxnSpPr>
            <a:stCxn id="29" idx="3"/>
          </p:cNvCxnSpPr>
          <p:nvPr/>
        </p:nvCxnSpPr>
        <p:spPr>
          <a:xfrm>
            <a:off x="8395666" y="3553337"/>
            <a:ext cx="694547" cy="40906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89B5877-A075-40B6-8AFF-E528CBD9B013}"/>
              </a:ext>
            </a:extLst>
          </p:cNvPr>
          <p:cNvCxnSpPr>
            <a:stCxn id="30" idx="3"/>
          </p:cNvCxnSpPr>
          <p:nvPr/>
        </p:nvCxnSpPr>
        <p:spPr>
          <a:xfrm flipV="1">
            <a:off x="7788654" y="5513294"/>
            <a:ext cx="709887" cy="26998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5D1F036-4FD6-4F49-BDF8-B52E10E4AD04}"/>
              </a:ext>
            </a:extLst>
          </p:cNvPr>
          <p:cNvCxnSpPr>
            <a:stCxn id="30" idx="3"/>
          </p:cNvCxnSpPr>
          <p:nvPr/>
        </p:nvCxnSpPr>
        <p:spPr>
          <a:xfrm>
            <a:off x="7788654" y="5783274"/>
            <a:ext cx="709887" cy="33962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4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randombar(horizontal)">
                                      <p:cBhvr>
                                        <p:cTn id="10" dur="500"/>
                                        <p:tgtEl>
                                          <p:spTgt spid="2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randombar(horizontal)">
                                      <p:cBhvr>
                                        <p:cTn id="13" dur="500"/>
                                        <p:tgtEl>
                                          <p:spTgt spid="27"/>
                                        </p:tgtEl>
                                      </p:cBhvr>
                                    </p:animEffect>
                                  </p:childTnLst>
                                </p:cTn>
                              </p:par>
                              <p:par>
                                <p:cTn id="14" presetID="60" presetClass="entr" presetSubtype="12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500"/>
                                        <p:tgtEl>
                                          <p:spTgt spid="15"/>
                                        </p:tgtEl>
                                      </p:cBhvr>
                                    </p:animEffect>
                                    <p:anim calcmode="lin" valueType="num">
                                      <p:cBhvr additive="sum">
                                        <p:cTn id="17" dur="1500" fill="hold"/>
                                        <p:tgtEl>
                                          <p:spTgt spid="1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8" dur="1500" fill="hold"/>
                                        <p:tgtEl>
                                          <p:spTgt spid="1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1500" fill="hold"/>
                                        <p:tgtEl>
                                          <p:spTgt spid="1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1500" fill="hold"/>
                                        <p:tgtEl>
                                          <p:spTgt spid="1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21" presetID="16" presetClass="entr" presetSubtype="21"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2000"/>
                                        <p:tgtEl>
                                          <p:spTgt spid="19"/>
                                        </p:tgtEl>
                                      </p:cBhvr>
                                    </p:animEffect>
                                  </p:childTnLst>
                                </p:cTn>
                              </p:par>
                              <p:par>
                                <p:cTn id="24" presetID="16" presetClass="entr" presetSubtype="37"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outVertical)">
                                      <p:cBhvr>
                                        <p:cTn id="26" dur="20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5"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randombar(vertical)">
                                      <p:cBhvr>
                                        <p:cTn id="31" dur="500"/>
                                        <p:tgtEl>
                                          <p:spTgt spid="28"/>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randombar(vertical)">
                                      <p:cBhvr>
                                        <p:cTn id="34" dur="500"/>
                                        <p:tgtEl>
                                          <p:spTgt spid="29"/>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randombar(vertic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500"/>
                                        <p:tgtEl>
                                          <p:spTgt spid="65"/>
                                        </p:tgtEl>
                                      </p:cBhvr>
                                    </p:animEffect>
                                  </p:childTnLst>
                                </p:cTn>
                              </p:par>
                              <p:par>
                                <p:cTn id="52" presetID="10"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par>
                                <p:cTn id="61" presetID="10"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5D0A39A-6267-4F71-BD3C-C44A7A455714}"/>
              </a:ext>
            </a:extLst>
          </p:cNvPr>
          <p:cNvGraphicFramePr/>
          <p:nvPr>
            <p:extLst>
              <p:ext uri="{D42A27DB-BD31-4B8C-83A1-F6EECF244321}">
                <p14:modId xmlns:p14="http://schemas.microsoft.com/office/powerpoint/2010/main" val="2012406364"/>
              </p:ext>
            </p:extLst>
          </p:nvPr>
        </p:nvGraphicFramePr>
        <p:xfrm>
          <a:off x="2411508" y="0"/>
          <a:ext cx="6347012" cy="39265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52E72C9A-8575-43D3-B7B4-975C6ED4382F}"/>
              </a:ext>
            </a:extLst>
          </p:cNvPr>
          <p:cNvGraphicFramePr/>
          <p:nvPr>
            <p:extLst>
              <p:ext uri="{D42A27DB-BD31-4B8C-83A1-F6EECF244321}">
                <p14:modId xmlns:p14="http://schemas.microsoft.com/office/powerpoint/2010/main" val="282612091"/>
              </p:ext>
            </p:extLst>
          </p:nvPr>
        </p:nvGraphicFramePr>
        <p:xfrm>
          <a:off x="2554940" y="3179403"/>
          <a:ext cx="7862047" cy="36785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7105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62F6FD5-7C1A-4232-85B7-1DBE84BA6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82" y="246532"/>
            <a:ext cx="11923235" cy="4759979"/>
          </a:xfrm>
          <a:prstGeom prst="rect">
            <a:avLst/>
          </a:prstGeom>
          <a:noFill/>
          <a:effectLst>
            <a:glow rad="228600">
              <a:schemeClr val="accent5">
                <a:satMod val="175000"/>
                <a:alpha val="40000"/>
              </a:schemeClr>
            </a:glo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3AA4BFC-1EA0-4AB0-B2BB-A7815D7720FD}"/>
              </a:ext>
            </a:extLst>
          </p:cNvPr>
          <p:cNvSpPr/>
          <p:nvPr/>
        </p:nvSpPr>
        <p:spPr>
          <a:xfrm>
            <a:off x="990599" y="5293659"/>
            <a:ext cx="10210800" cy="138952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
            </a:pPr>
            <a:r>
              <a:rPr lang="en-US" dirty="0"/>
              <a:t>Singles have highest rate of conversion 15%.</a:t>
            </a:r>
          </a:p>
          <a:p>
            <a:pPr marL="285750" indent="-285750">
              <a:lnSpc>
                <a:spcPct val="150000"/>
              </a:lnSpc>
              <a:buFont typeface="Wingdings" panose="05000000000000000000" pitchFamily="2" charset="2"/>
              <a:buChar char="§"/>
            </a:pPr>
            <a:r>
              <a:rPr lang="en-US" dirty="0"/>
              <a:t>The company has reached married people the most but they have least rate of conversion.</a:t>
            </a:r>
          </a:p>
          <a:p>
            <a:pPr marL="285750" indent="-285750">
              <a:lnSpc>
                <a:spcPct val="150000"/>
              </a:lnSpc>
              <a:buFont typeface="Wingdings" panose="05000000000000000000" pitchFamily="2" charset="2"/>
              <a:buChar char="§"/>
            </a:pPr>
            <a:r>
              <a:rPr lang="en-US" dirty="0"/>
              <a:t>Hence, it is recommended to  reach students more rather than married.</a:t>
            </a:r>
            <a:endParaRPr lang="en-IN" dirty="0"/>
          </a:p>
        </p:txBody>
      </p:sp>
    </p:spTree>
    <p:extLst>
      <p:ext uri="{BB962C8B-B14F-4D97-AF65-F5344CB8AC3E}">
        <p14:creationId xmlns:p14="http://schemas.microsoft.com/office/powerpoint/2010/main" val="1782653995"/>
      </p:ext>
    </p:extLst>
  </p:cSld>
  <p:clrMapOvr>
    <a:masterClrMapping/>
  </p:clrMapOvr>
  <mc:AlternateContent xmlns:mc="http://schemas.openxmlformats.org/markup-compatibility/2006" xmlns:p14="http://schemas.microsoft.com/office/powerpoint/2010/main">
    <mc:Choice Requires="p14">
      <p:transition spd="slow" p14:dur="1500">
        <p14:ripple dir="l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815ECAF-12B2-48A2-9EA4-4B40391BA5AE}"/>
              </a:ext>
            </a:extLst>
          </p:cNvPr>
          <p:cNvGraphicFramePr/>
          <p:nvPr>
            <p:extLst>
              <p:ext uri="{D42A27DB-BD31-4B8C-83A1-F6EECF244321}">
                <p14:modId xmlns:p14="http://schemas.microsoft.com/office/powerpoint/2010/main" val="57276939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5" name="Flowchart: Connector 4">
            <a:extLst>
              <a:ext uri="{FF2B5EF4-FFF2-40B4-BE49-F238E27FC236}">
                <a16:creationId xmlns:a16="http://schemas.microsoft.com/office/drawing/2014/main" id="{0A01F429-AC3F-4E21-ADB1-5573089DBF7D}"/>
              </a:ext>
            </a:extLst>
          </p:cNvPr>
          <p:cNvSpPr/>
          <p:nvPr/>
        </p:nvSpPr>
        <p:spPr>
          <a:xfrm>
            <a:off x="4401670" y="1550894"/>
            <a:ext cx="3415553" cy="3406588"/>
          </a:xfrm>
          <a:prstGeom prst="flowChartConnector">
            <a:avLst/>
          </a:prstGeom>
          <a:solidFill>
            <a:schemeClr val="accent6">
              <a:lumMod val="60000"/>
              <a:lumOff val="40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Education Qualification</a:t>
            </a:r>
            <a:endParaRPr lang="en-IN" sz="2800" b="1" dirty="0"/>
          </a:p>
        </p:txBody>
      </p:sp>
      <p:grpSp>
        <p:nvGrpSpPr>
          <p:cNvPr id="44" name="Group 43">
            <a:extLst>
              <a:ext uri="{FF2B5EF4-FFF2-40B4-BE49-F238E27FC236}">
                <a16:creationId xmlns:a16="http://schemas.microsoft.com/office/drawing/2014/main" id="{8788AD75-FBFF-4BFD-84C9-A3BECF79DC63}"/>
              </a:ext>
            </a:extLst>
          </p:cNvPr>
          <p:cNvGrpSpPr/>
          <p:nvPr/>
        </p:nvGrpSpPr>
        <p:grpSpPr>
          <a:xfrm>
            <a:off x="4122869" y="336337"/>
            <a:ext cx="1676399" cy="636116"/>
            <a:chOff x="4168589" y="327193"/>
            <a:chExt cx="1676399" cy="636116"/>
          </a:xfrm>
        </p:grpSpPr>
        <p:sp>
          <p:nvSpPr>
            <p:cNvPr id="9" name="TextBox 8">
              <a:extLst>
                <a:ext uri="{FF2B5EF4-FFF2-40B4-BE49-F238E27FC236}">
                  <a16:creationId xmlns:a16="http://schemas.microsoft.com/office/drawing/2014/main" id="{6A1F3523-A38D-4DC4-835D-ECB81B64E2EA}"/>
                </a:ext>
              </a:extLst>
            </p:cNvPr>
            <p:cNvSpPr txBox="1"/>
            <p:nvPr/>
          </p:nvSpPr>
          <p:spPr>
            <a:xfrm>
              <a:off x="4168589" y="327193"/>
              <a:ext cx="1129551" cy="369332"/>
            </a:xfrm>
            <a:prstGeom prst="rect">
              <a:avLst/>
            </a:prstGeom>
            <a:noFill/>
          </p:spPr>
          <p:txBody>
            <a:bodyPr wrap="square" rtlCol="0">
              <a:spAutoFit/>
            </a:bodyPr>
            <a:lstStyle/>
            <a:p>
              <a:r>
                <a:rPr lang="en-US" dirty="0"/>
                <a:t>Unknown</a:t>
              </a:r>
              <a:endParaRPr lang="en-IN" dirty="0"/>
            </a:p>
          </p:txBody>
        </p:sp>
        <p:cxnSp>
          <p:nvCxnSpPr>
            <p:cNvPr id="12" name="Connector: Elbow 11">
              <a:extLst>
                <a:ext uri="{FF2B5EF4-FFF2-40B4-BE49-F238E27FC236}">
                  <a16:creationId xmlns:a16="http://schemas.microsoft.com/office/drawing/2014/main" id="{A710DD7A-4804-4C31-B49F-9FCABBBDCFF0}"/>
                </a:ext>
              </a:extLst>
            </p:cNvPr>
            <p:cNvCxnSpPr>
              <a:cxnSpLocks/>
            </p:cNvCxnSpPr>
            <p:nvPr/>
          </p:nvCxnSpPr>
          <p:spPr>
            <a:xfrm>
              <a:off x="5298140" y="514797"/>
              <a:ext cx="546848" cy="448512"/>
            </a:xfrm>
            <a:prstGeom prst="bentConnector3">
              <a:avLst>
                <a:gd name="adj1" fmla="val 10082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975179BD-60EE-4962-91B9-1D226367A9B7}"/>
              </a:ext>
            </a:extLst>
          </p:cNvPr>
          <p:cNvGrpSpPr/>
          <p:nvPr/>
        </p:nvGrpSpPr>
        <p:grpSpPr>
          <a:xfrm>
            <a:off x="2761846" y="2217875"/>
            <a:ext cx="1093695" cy="883913"/>
            <a:chOff x="2725270" y="2217875"/>
            <a:chExt cx="1093695" cy="883913"/>
          </a:xfrm>
        </p:grpSpPr>
        <p:sp>
          <p:nvSpPr>
            <p:cNvPr id="10" name="TextBox 9">
              <a:extLst>
                <a:ext uri="{FF2B5EF4-FFF2-40B4-BE49-F238E27FC236}">
                  <a16:creationId xmlns:a16="http://schemas.microsoft.com/office/drawing/2014/main" id="{9D06590C-C3BF-47F5-ACD2-C44A90BF05A9}"/>
                </a:ext>
              </a:extLst>
            </p:cNvPr>
            <p:cNvSpPr txBox="1"/>
            <p:nvPr/>
          </p:nvSpPr>
          <p:spPr>
            <a:xfrm>
              <a:off x="2725270" y="2217875"/>
              <a:ext cx="974166" cy="369332"/>
            </a:xfrm>
            <a:prstGeom prst="rect">
              <a:avLst/>
            </a:prstGeom>
            <a:noFill/>
          </p:spPr>
          <p:txBody>
            <a:bodyPr wrap="square" rtlCol="0">
              <a:spAutoFit/>
            </a:bodyPr>
            <a:lstStyle/>
            <a:p>
              <a:r>
                <a:rPr lang="en-US" dirty="0"/>
                <a:t>Tertiary</a:t>
              </a:r>
              <a:endParaRPr lang="en-IN" dirty="0"/>
            </a:p>
          </p:txBody>
        </p:sp>
        <p:cxnSp>
          <p:nvCxnSpPr>
            <p:cNvPr id="20" name="Connector: Elbow 19">
              <a:extLst>
                <a:ext uri="{FF2B5EF4-FFF2-40B4-BE49-F238E27FC236}">
                  <a16:creationId xmlns:a16="http://schemas.microsoft.com/office/drawing/2014/main" id="{2E2F30FE-EBC3-48C5-BC3B-B2494FED4C4C}"/>
                </a:ext>
              </a:extLst>
            </p:cNvPr>
            <p:cNvCxnSpPr/>
            <p:nvPr/>
          </p:nvCxnSpPr>
          <p:spPr>
            <a:xfrm>
              <a:off x="3200400" y="2590800"/>
              <a:ext cx="618565" cy="510988"/>
            </a:xfrm>
            <a:prstGeom prst="bentConnector3">
              <a:avLst>
                <a:gd name="adj1" fmla="val -69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B21AFFD-202E-4C77-8A93-EB92F1797D05}"/>
              </a:ext>
            </a:extLst>
          </p:cNvPr>
          <p:cNvGrpSpPr/>
          <p:nvPr/>
        </p:nvGrpSpPr>
        <p:grpSpPr>
          <a:xfrm>
            <a:off x="7440527" y="765948"/>
            <a:ext cx="1562845" cy="668405"/>
            <a:chOff x="7449671" y="765948"/>
            <a:chExt cx="1562845" cy="668405"/>
          </a:xfrm>
        </p:grpSpPr>
        <p:sp>
          <p:nvSpPr>
            <p:cNvPr id="6" name="TextBox 5">
              <a:extLst>
                <a:ext uri="{FF2B5EF4-FFF2-40B4-BE49-F238E27FC236}">
                  <a16:creationId xmlns:a16="http://schemas.microsoft.com/office/drawing/2014/main" id="{597100FD-F960-4536-A0D7-F27E9DB1472A}"/>
                </a:ext>
              </a:extLst>
            </p:cNvPr>
            <p:cNvSpPr txBox="1"/>
            <p:nvPr/>
          </p:nvSpPr>
          <p:spPr>
            <a:xfrm>
              <a:off x="7775387" y="765948"/>
              <a:ext cx="1237129" cy="369332"/>
            </a:xfrm>
            <a:prstGeom prst="rect">
              <a:avLst/>
            </a:prstGeom>
            <a:noFill/>
          </p:spPr>
          <p:txBody>
            <a:bodyPr wrap="square" rtlCol="0">
              <a:spAutoFit/>
            </a:bodyPr>
            <a:lstStyle/>
            <a:p>
              <a:r>
                <a:rPr lang="en-US" dirty="0"/>
                <a:t>Primary</a:t>
              </a:r>
              <a:endParaRPr lang="en-IN" dirty="0"/>
            </a:p>
          </p:txBody>
        </p:sp>
        <p:cxnSp>
          <p:nvCxnSpPr>
            <p:cNvPr id="32" name="Connector: Elbow 31">
              <a:extLst>
                <a:ext uri="{FF2B5EF4-FFF2-40B4-BE49-F238E27FC236}">
                  <a16:creationId xmlns:a16="http://schemas.microsoft.com/office/drawing/2014/main" id="{F8AF9702-7901-4260-B940-368D9C732CAD}"/>
                </a:ext>
              </a:extLst>
            </p:cNvPr>
            <p:cNvCxnSpPr/>
            <p:nvPr/>
          </p:nvCxnSpPr>
          <p:spPr>
            <a:xfrm rot="10800000" flipV="1">
              <a:off x="7449671" y="1135280"/>
              <a:ext cx="944280" cy="299073"/>
            </a:xfrm>
            <a:prstGeom prst="bentConnector3">
              <a:avLst>
                <a:gd name="adj1" fmla="val 671"/>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B647D0B-3E9F-4A86-8274-21AC2AE779CB}"/>
              </a:ext>
            </a:extLst>
          </p:cNvPr>
          <p:cNvGrpSpPr/>
          <p:nvPr/>
        </p:nvGrpSpPr>
        <p:grpSpPr>
          <a:xfrm>
            <a:off x="8017076" y="4240307"/>
            <a:ext cx="1237129" cy="1086507"/>
            <a:chOff x="8035364" y="4240307"/>
            <a:chExt cx="1237129" cy="1086507"/>
          </a:xfrm>
        </p:grpSpPr>
        <p:sp>
          <p:nvSpPr>
            <p:cNvPr id="7" name="TextBox 6">
              <a:extLst>
                <a:ext uri="{FF2B5EF4-FFF2-40B4-BE49-F238E27FC236}">
                  <a16:creationId xmlns:a16="http://schemas.microsoft.com/office/drawing/2014/main" id="{2FB94EBC-4CC8-40B1-965C-5CB12AEFA605}"/>
                </a:ext>
              </a:extLst>
            </p:cNvPr>
            <p:cNvSpPr txBox="1"/>
            <p:nvPr/>
          </p:nvSpPr>
          <p:spPr>
            <a:xfrm>
              <a:off x="8035364" y="4957482"/>
              <a:ext cx="1237129" cy="369332"/>
            </a:xfrm>
            <a:prstGeom prst="rect">
              <a:avLst/>
            </a:prstGeom>
            <a:noFill/>
          </p:spPr>
          <p:txBody>
            <a:bodyPr wrap="square" rtlCol="0">
              <a:spAutoFit/>
            </a:bodyPr>
            <a:lstStyle/>
            <a:p>
              <a:r>
                <a:rPr lang="en-US" dirty="0"/>
                <a:t>Secondary</a:t>
              </a:r>
              <a:endParaRPr lang="en-IN" dirty="0"/>
            </a:p>
          </p:txBody>
        </p:sp>
        <p:cxnSp>
          <p:nvCxnSpPr>
            <p:cNvPr id="33" name="Connector: Elbow 32">
              <a:extLst>
                <a:ext uri="{FF2B5EF4-FFF2-40B4-BE49-F238E27FC236}">
                  <a16:creationId xmlns:a16="http://schemas.microsoft.com/office/drawing/2014/main" id="{7470CF9D-88DC-4589-AFFA-B67A1544EF38}"/>
                </a:ext>
              </a:extLst>
            </p:cNvPr>
            <p:cNvCxnSpPr/>
            <p:nvPr/>
          </p:nvCxnSpPr>
          <p:spPr>
            <a:xfrm rot="16200000" flipV="1">
              <a:off x="8032377" y="4347883"/>
              <a:ext cx="717176" cy="502023"/>
            </a:xfrm>
            <a:prstGeom prst="bentConnector3">
              <a:avLst>
                <a:gd name="adj1" fmla="val 1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686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circle(out)">
                                      <p:cBhvr>
                                        <p:cTn id="7" dur="500"/>
                                        <p:tgtEl>
                                          <p:spTgt spid="4">
                                            <p:graphicEl>
                                              <a:chart seriesIdx="-4" categoryIdx="0" bldStep="category"/>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32" fill="hold" grpId="0" nodeType="click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circle(out)">
                                      <p:cBhvr>
                                        <p:cTn id="15" dur="500"/>
                                        <p:tgtEl>
                                          <p:spTgt spid="4">
                                            <p:graphicEl>
                                              <a:chart seriesIdx="-4" categoryIdx="1" bldStep="category"/>
                                            </p:graphic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32" fill="hold" grpId="0" nodeType="clickEffect">
                                  <p:stCondLst>
                                    <p:cond delay="0"/>
                                  </p:stCondLst>
                                  <p:childTnLst>
                                    <p:set>
                                      <p:cBhvr>
                                        <p:cTn id="22"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circle(out)">
                                      <p:cBhvr>
                                        <p:cTn id="23" dur="500"/>
                                        <p:tgtEl>
                                          <p:spTgt spid="4">
                                            <p:graphicEl>
                                              <a:chart seriesIdx="-4" categoryIdx="2" bldStep="category"/>
                                            </p:graphic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32" fill="hold" grpId="0" nodeType="clickEffect">
                                  <p:stCondLst>
                                    <p:cond delay="0"/>
                                  </p:stCondLst>
                                  <p:childTnLst>
                                    <p:set>
                                      <p:cBhvr>
                                        <p:cTn id="30"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circle(out)">
                                      <p:cBhvr>
                                        <p:cTn id="31" dur="500"/>
                                        <p:tgtEl>
                                          <p:spTgt spid="4">
                                            <p:graphicEl>
                                              <a:chart seriesIdx="-4" categoryIdx="3" bldStep="category"/>
                                            </p:graphic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CF06BF-672F-4FA1-BFC4-7E92EC929352}"/>
              </a:ext>
            </a:extLst>
          </p:cNvPr>
          <p:cNvPicPr>
            <a:picLocks noChangeAspect="1"/>
          </p:cNvPicPr>
          <p:nvPr/>
        </p:nvPicPr>
        <p:blipFill>
          <a:blip r:embed="rId2"/>
          <a:stretch>
            <a:fillRect/>
          </a:stretch>
        </p:blipFill>
        <p:spPr>
          <a:xfrm>
            <a:off x="246888" y="736632"/>
            <a:ext cx="5297425" cy="3781237"/>
          </a:xfrm>
          <a:prstGeom prst="rect">
            <a:avLst/>
          </a:prstGeom>
          <a:ln w="38100">
            <a:solidFill>
              <a:schemeClr val="tx1"/>
            </a:solidFill>
          </a:ln>
        </p:spPr>
      </p:pic>
      <p:pic>
        <p:nvPicPr>
          <p:cNvPr id="3" name="Picture 2">
            <a:extLst>
              <a:ext uri="{FF2B5EF4-FFF2-40B4-BE49-F238E27FC236}">
                <a16:creationId xmlns:a16="http://schemas.microsoft.com/office/drawing/2014/main" id="{8227036B-C363-46B9-9F9C-2B0D3254A41D}"/>
              </a:ext>
            </a:extLst>
          </p:cNvPr>
          <p:cNvPicPr>
            <a:picLocks noChangeAspect="1"/>
          </p:cNvPicPr>
          <p:nvPr/>
        </p:nvPicPr>
        <p:blipFill>
          <a:blip r:embed="rId3"/>
          <a:stretch>
            <a:fillRect/>
          </a:stretch>
        </p:blipFill>
        <p:spPr>
          <a:xfrm>
            <a:off x="6318504" y="736632"/>
            <a:ext cx="5577840" cy="3781237"/>
          </a:xfrm>
          <a:prstGeom prst="rect">
            <a:avLst/>
          </a:prstGeom>
          <a:solidFill>
            <a:srgbClr val="BF4CE6"/>
          </a:solidFill>
          <a:ln w="38100">
            <a:solidFill>
              <a:schemeClr val="tx1"/>
            </a:solidFill>
          </a:ln>
        </p:spPr>
      </p:pic>
      <p:sp>
        <p:nvSpPr>
          <p:cNvPr id="5" name="Rectangle: Diagonal Corners Snipped 4">
            <a:extLst>
              <a:ext uri="{FF2B5EF4-FFF2-40B4-BE49-F238E27FC236}">
                <a16:creationId xmlns:a16="http://schemas.microsoft.com/office/drawing/2014/main" id="{3588D3DC-492B-40A3-93C8-FEA6F3AD6AA2}"/>
              </a:ext>
            </a:extLst>
          </p:cNvPr>
          <p:cNvSpPr/>
          <p:nvPr/>
        </p:nvSpPr>
        <p:spPr>
          <a:xfrm>
            <a:off x="1318259" y="4854730"/>
            <a:ext cx="10360152" cy="1610077"/>
          </a:xfrm>
          <a:prstGeom prst="snip2Diag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Wingdings" panose="05000000000000000000" pitchFamily="2" charset="2"/>
              <a:buChar char="Ø"/>
            </a:pPr>
            <a:r>
              <a:rPr lang="en-US" dirty="0"/>
              <a:t>Tertiary category has the highest rate of conversion 15%, secondary category have 10.56% and the lowest is 8.62% for primary. </a:t>
            </a:r>
          </a:p>
          <a:p>
            <a:endParaRPr lang="en-US" dirty="0"/>
          </a:p>
          <a:p>
            <a:pPr marL="285750" indent="-285750">
              <a:buFont typeface="Wingdings" panose="05000000000000000000" pitchFamily="2" charset="2"/>
              <a:buChar char="Ø"/>
            </a:pPr>
            <a:r>
              <a:rPr lang="en-US" dirty="0"/>
              <a:t>Therefore contacting the higher educated people will result in more success in converting them to subscribe to a policy.</a:t>
            </a:r>
            <a:endParaRPr lang="en-IN" dirty="0"/>
          </a:p>
        </p:txBody>
      </p:sp>
    </p:spTree>
    <p:extLst>
      <p:ext uri="{BB962C8B-B14F-4D97-AF65-F5344CB8AC3E}">
        <p14:creationId xmlns:p14="http://schemas.microsoft.com/office/powerpoint/2010/main" val="27898517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p:cTn id="7" dur="500" fill="hold"/>
                                        <p:tgtEl>
                                          <p:spTgt spid="5">
                                            <p:bg/>
                                          </p:spTgt>
                                        </p:tgtEl>
                                        <p:attrNameLst>
                                          <p:attrName>ppt_w</p:attrName>
                                        </p:attrNameLst>
                                      </p:cBhvr>
                                      <p:tavLst>
                                        <p:tav tm="0">
                                          <p:val>
                                            <p:fltVal val="0"/>
                                          </p:val>
                                        </p:tav>
                                        <p:tav tm="100000">
                                          <p:val>
                                            <p:strVal val="#ppt_w"/>
                                          </p:val>
                                        </p:tav>
                                      </p:tavLst>
                                    </p:anim>
                                    <p:anim calcmode="lin" valueType="num">
                                      <p:cBhvr>
                                        <p:cTn id="8" dur="500" fill="hold"/>
                                        <p:tgtEl>
                                          <p:spTgt spid="5">
                                            <p:bg/>
                                          </p:spTgt>
                                        </p:tgtEl>
                                        <p:attrNameLst>
                                          <p:attrName>ppt_h</p:attrName>
                                        </p:attrNameLst>
                                      </p:cBhvr>
                                      <p:tavLst>
                                        <p:tav tm="0">
                                          <p:val>
                                            <p:fltVal val="0"/>
                                          </p:val>
                                        </p:tav>
                                        <p:tav tm="100000">
                                          <p:val>
                                            <p:strVal val="#ppt_h"/>
                                          </p:val>
                                        </p:tav>
                                      </p:tavLst>
                                    </p:anim>
                                    <p:animEffect transition="in" filter="fade">
                                      <p:cBhvr>
                                        <p:cTn id="9" dur="500"/>
                                        <p:tgtEl>
                                          <p:spTgt spid="5">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p:cTn id="18"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AA9BC38-553F-4180-B51D-A5529D027768}"/>
              </a:ext>
            </a:extLst>
          </p:cNvPr>
          <p:cNvGrpSpPr/>
          <p:nvPr/>
        </p:nvGrpSpPr>
        <p:grpSpPr>
          <a:xfrm>
            <a:off x="4352365" y="340659"/>
            <a:ext cx="3487270" cy="896469"/>
            <a:chOff x="3890682" y="708211"/>
            <a:chExt cx="3487270" cy="824753"/>
          </a:xfrm>
        </p:grpSpPr>
        <p:sp>
          <p:nvSpPr>
            <p:cNvPr id="2" name="Rectangle 1">
              <a:extLst>
                <a:ext uri="{FF2B5EF4-FFF2-40B4-BE49-F238E27FC236}">
                  <a16:creationId xmlns:a16="http://schemas.microsoft.com/office/drawing/2014/main" id="{6D0FB998-4C22-4D69-89E1-88EB3520E5A9}"/>
                </a:ext>
              </a:extLst>
            </p:cNvPr>
            <p:cNvSpPr/>
            <p:nvPr/>
          </p:nvSpPr>
          <p:spPr>
            <a:xfrm>
              <a:off x="3890682" y="708211"/>
              <a:ext cx="3487270" cy="82475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Call Type</a:t>
              </a:r>
              <a:endParaRPr lang="en-IN" sz="3200" dirty="0"/>
            </a:p>
          </p:txBody>
        </p:sp>
        <p:pic>
          <p:nvPicPr>
            <p:cNvPr id="4" name="Graphic 3" descr="Receiver">
              <a:extLst>
                <a:ext uri="{FF2B5EF4-FFF2-40B4-BE49-F238E27FC236}">
                  <a16:creationId xmlns:a16="http://schemas.microsoft.com/office/drawing/2014/main" id="{3EE80AFF-2A0D-4CB2-B494-553B68089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68590" y="770966"/>
              <a:ext cx="726142" cy="726142"/>
            </a:xfrm>
            <a:prstGeom prst="rect">
              <a:avLst/>
            </a:prstGeom>
          </p:spPr>
        </p:pic>
      </p:grpSp>
      <mc:AlternateContent xmlns:mc="http://schemas.openxmlformats.org/markup-compatibility/2006" xmlns:am3d="http://schemas.microsoft.com/office/drawing/2017/model3d">
        <mc:Choice Requires="am3d">
          <p:graphicFrame>
            <p:nvGraphicFramePr>
              <p:cNvPr id="6" name="3D Model 5" descr="Vintage Rotary Phone">
                <a:extLst>
                  <a:ext uri="{FF2B5EF4-FFF2-40B4-BE49-F238E27FC236}">
                    <a16:creationId xmlns:a16="http://schemas.microsoft.com/office/drawing/2014/main" id="{ACFD94FB-35DB-45F6-A618-D1B975786B4D}"/>
                  </a:ext>
                </a:extLst>
              </p:cNvPr>
              <p:cNvGraphicFramePr>
                <a:graphicFrameLocks noChangeAspect="1"/>
              </p:cNvGraphicFramePr>
              <p:nvPr>
                <p:extLst>
                  <p:ext uri="{D42A27DB-BD31-4B8C-83A1-F6EECF244321}">
                    <p14:modId xmlns:p14="http://schemas.microsoft.com/office/powerpoint/2010/main" val="4118994053"/>
                  </p:ext>
                </p:extLst>
              </p:nvPr>
            </p:nvGraphicFramePr>
            <p:xfrm>
              <a:off x="741614" y="1873853"/>
              <a:ext cx="2371046" cy="2494216"/>
            </p:xfrm>
            <a:graphic>
              <a:graphicData uri="http://schemas.microsoft.com/office/drawing/2017/model3d">
                <am3d:model3d r:embed="rId4">
                  <am3d:spPr>
                    <a:xfrm>
                      <a:off x="0" y="0"/>
                      <a:ext cx="2371046" cy="2494216"/>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x="1209678" ay="1515287" az="534168"/>
                    <am3d:postTrans dx="0" dy="0" dz="0"/>
                  </am3d:trans>
                  <am3d:raster rName="Office3DRenderer" rVer="16.0.8326">
                    <am3d:blip r:embed="rId5"/>
                  </am3d:raster>
                  <am3d:objViewport viewportSz="36438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Vintage Rotary Phone">
                <a:extLst>
                  <a:ext uri="{FF2B5EF4-FFF2-40B4-BE49-F238E27FC236}">
                    <a16:creationId xmlns:a16="http://schemas.microsoft.com/office/drawing/2014/main" id="{ACFD94FB-35DB-45F6-A618-D1B975786B4D}"/>
                  </a:ext>
                </a:extLst>
              </p:cNvPr>
              <p:cNvPicPr>
                <a:picLocks noGrp="1" noRot="1" noChangeAspect="1" noMove="1" noResize="1" noEditPoints="1" noAdjustHandles="1" noChangeArrowheads="1" noChangeShapeType="1" noCrop="1"/>
              </p:cNvPicPr>
              <p:nvPr/>
            </p:nvPicPr>
            <p:blipFill>
              <a:blip r:embed="rId6"/>
              <a:stretch>
                <a:fillRect/>
              </a:stretch>
            </p:blipFill>
            <p:spPr>
              <a:xfrm>
                <a:off x="741614" y="1873853"/>
                <a:ext cx="2371046" cy="249421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7" name="3D Model 6" descr="Mobile phone">
                <a:extLst>
                  <a:ext uri="{FF2B5EF4-FFF2-40B4-BE49-F238E27FC236}">
                    <a16:creationId xmlns:a16="http://schemas.microsoft.com/office/drawing/2014/main" id="{A92D7D10-8FF0-447E-A5B4-696FC0946802}"/>
                  </a:ext>
                </a:extLst>
              </p:cNvPr>
              <p:cNvGraphicFramePr>
                <a:graphicFrameLocks noChangeAspect="1"/>
              </p:cNvGraphicFramePr>
              <p:nvPr>
                <p:extLst>
                  <p:ext uri="{D42A27DB-BD31-4B8C-83A1-F6EECF244321}">
                    <p14:modId xmlns:p14="http://schemas.microsoft.com/office/powerpoint/2010/main" val="2191516667"/>
                  </p:ext>
                </p:extLst>
              </p:nvPr>
            </p:nvGraphicFramePr>
            <p:xfrm>
              <a:off x="5714413" y="2092211"/>
              <a:ext cx="912415" cy="1907416"/>
            </p:xfrm>
            <a:graphic>
              <a:graphicData uri="http://schemas.microsoft.com/office/drawing/2017/model3d">
                <am3d:model3d r:embed="rId7">
                  <am3d:spPr>
                    <a:xfrm>
                      <a:off x="0" y="0"/>
                      <a:ext cx="912415" cy="1907416"/>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638761" ay="1539847" az="279245"/>
                    <am3d:postTrans dx="0" dy="0" dz="0"/>
                  </am3d:trans>
                  <am3d:raster rName="Office3DRenderer" rVer="16.0.8326">
                    <am3d:blip r:embed="rId8"/>
                  </am3d:raster>
                  <am3d:objViewport viewportSz="2079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Mobile phone">
                <a:extLst>
                  <a:ext uri="{FF2B5EF4-FFF2-40B4-BE49-F238E27FC236}">
                    <a16:creationId xmlns:a16="http://schemas.microsoft.com/office/drawing/2014/main" id="{A92D7D10-8FF0-447E-A5B4-696FC0946802}"/>
                  </a:ext>
                </a:extLst>
              </p:cNvPr>
              <p:cNvPicPr>
                <a:picLocks noGrp="1" noRot="1" noChangeAspect="1" noMove="1" noResize="1" noEditPoints="1" noAdjustHandles="1" noChangeArrowheads="1" noChangeShapeType="1" noCrop="1"/>
              </p:cNvPicPr>
              <p:nvPr/>
            </p:nvPicPr>
            <p:blipFill>
              <a:blip r:embed="rId9"/>
              <a:stretch>
                <a:fillRect/>
              </a:stretch>
            </p:blipFill>
            <p:spPr>
              <a:xfrm>
                <a:off x="5714413" y="2092211"/>
                <a:ext cx="912415" cy="190741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Question mark">
                <a:extLst>
                  <a:ext uri="{FF2B5EF4-FFF2-40B4-BE49-F238E27FC236}">
                    <a16:creationId xmlns:a16="http://schemas.microsoft.com/office/drawing/2014/main" id="{02F9E078-8BA1-4A51-80E5-741E9E136167}"/>
                  </a:ext>
                </a:extLst>
              </p:cNvPr>
              <p:cNvGraphicFramePr>
                <a:graphicFrameLocks noChangeAspect="1"/>
              </p:cNvGraphicFramePr>
              <p:nvPr>
                <p:extLst>
                  <p:ext uri="{D42A27DB-BD31-4B8C-83A1-F6EECF244321}">
                    <p14:modId xmlns:p14="http://schemas.microsoft.com/office/powerpoint/2010/main" val="2973489154"/>
                  </p:ext>
                </p:extLst>
              </p:nvPr>
            </p:nvGraphicFramePr>
            <p:xfrm>
              <a:off x="9315117" y="2092212"/>
              <a:ext cx="1083942" cy="1919922"/>
            </p:xfrm>
            <a:graphic>
              <a:graphicData uri="http://schemas.microsoft.com/office/drawing/2017/model3d">
                <am3d:model3d r:embed="rId10">
                  <am3d:spPr>
                    <a:xfrm>
                      <a:off x="0" y="0"/>
                      <a:ext cx="1083942" cy="1919922"/>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50023" ay="2438813" az="560245"/>
                    <am3d:postTrans dx="0" dy="0" dz="0"/>
                  </am3d:trans>
                  <am3d:raster rName="Office3DRenderer" rVer="16.0.8326">
                    <am3d:blip r:embed="rId11"/>
                  </am3d:raster>
                  <am3d:objViewport viewportSz="22458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Question mark">
                <a:extLst>
                  <a:ext uri="{FF2B5EF4-FFF2-40B4-BE49-F238E27FC236}">
                    <a16:creationId xmlns:a16="http://schemas.microsoft.com/office/drawing/2014/main" id="{02F9E078-8BA1-4A51-80E5-741E9E136167}"/>
                  </a:ext>
                </a:extLst>
              </p:cNvPr>
              <p:cNvPicPr>
                <a:picLocks noGrp="1" noRot="1" noChangeAspect="1" noMove="1" noResize="1" noEditPoints="1" noAdjustHandles="1" noChangeArrowheads="1" noChangeShapeType="1" noCrop="1"/>
              </p:cNvPicPr>
              <p:nvPr/>
            </p:nvPicPr>
            <p:blipFill>
              <a:blip r:embed="rId12"/>
              <a:stretch>
                <a:fillRect/>
              </a:stretch>
            </p:blipFill>
            <p:spPr>
              <a:xfrm>
                <a:off x="9315117" y="2092212"/>
                <a:ext cx="1083942" cy="1919922"/>
              </a:xfrm>
              <a:prstGeom prst="rect">
                <a:avLst/>
              </a:prstGeom>
            </p:spPr>
          </p:pic>
        </mc:Fallback>
      </mc:AlternateContent>
      <p:sp>
        <p:nvSpPr>
          <p:cNvPr id="9" name="TextBox 8">
            <a:extLst>
              <a:ext uri="{FF2B5EF4-FFF2-40B4-BE49-F238E27FC236}">
                <a16:creationId xmlns:a16="http://schemas.microsoft.com/office/drawing/2014/main" id="{E4198E14-21AE-40B1-9D53-B2F948F2E39D}"/>
              </a:ext>
            </a:extLst>
          </p:cNvPr>
          <p:cNvSpPr txBox="1"/>
          <p:nvPr/>
        </p:nvSpPr>
        <p:spPr>
          <a:xfrm>
            <a:off x="6651811" y="2608729"/>
            <a:ext cx="978277" cy="369332"/>
          </a:xfrm>
          <a:prstGeom prst="rect">
            <a:avLst/>
          </a:prstGeom>
          <a:noFill/>
        </p:spPr>
        <p:txBody>
          <a:bodyPr wrap="square" rtlCol="0">
            <a:spAutoFit/>
          </a:bodyPr>
          <a:lstStyle/>
          <a:p>
            <a:r>
              <a:rPr lang="en-US" b="1" dirty="0"/>
              <a:t>Cellular</a:t>
            </a:r>
            <a:endParaRPr lang="en-IN" b="1" dirty="0"/>
          </a:p>
        </p:txBody>
      </p:sp>
      <p:sp>
        <p:nvSpPr>
          <p:cNvPr id="10" name="TextBox 9">
            <a:extLst>
              <a:ext uri="{FF2B5EF4-FFF2-40B4-BE49-F238E27FC236}">
                <a16:creationId xmlns:a16="http://schemas.microsoft.com/office/drawing/2014/main" id="{CB5D9811-3A51-4135-A84A-E8D280FED225}"/>
              </a:ext>
            </a:extLst>
          </p:cNvPr>
          <p:cNvSpPr txBox="1"/>
          <p:nvPr/>
        </p:nvSpPr>
        <p:spPr>
          <a:xfrm>
            <a:off x="2958349" y="2608729"/>
            <a:ext cx="1394016" cy="369332"/>
          </a:xfrm>
          <a:prstGeom prst="rect">
            <a:avLst/>
          </a:prstGeom>
          <a:noFill/>
        </p:spPr>
        <p:txBody>
          <a:bodyPr wrap="square" rtlCol="0">
            <a:spAutoFit/>
          </a:bodyPr>
          <a:lstStyle/>
          <a:p>
            <a:r>
              <a:rPr lang="en-US" b="1" dirty="0"/>
              <a:t>Telephone</a:t>
            </a:r>
            <a:endParaRPr lang="en-IN" b="1" dirty="0"/>
          </a:p>
        </p:txBody>
      </p:sp>
      <p:sp>
        <p:nvSpPr>
          <p:cNvPr id="11" name="TextBox 10">
            <a:extLst>
              <a:ext uri="{FF2B5EF4-FFF2-40B4-BE49-F238E27FC236}">
                <a16:creationId xmlns:a16="http://schemas.microsoft.com/office/drawing/2014/main" id="{4C1FAC8F-033C-40E6-BE7A-34A12F771578}"/>
              </a:ext>
            </a:extLst>
          </p:cNvPr>
          <p:cNvSpPr txBox="1"/>
          <p:nvPr/>
        </p:nvSpPr>
        <p:spPr>
          <a:xfrm>
            <a:off x="10318377" y="2568848"/>
            <a:ext cx="1210235" cy="369332"/>
          </a:xfrm>
          <a:prstGeom prst="rect">
            <a:avLst/>
          </a:prstGeom>
          <a:noFill/>
        </p:spPr>
        <p:txBody>
          <a:bodyPr wrap="square" rtlCol="0">
            <a:spAutoFit/>
          </a:bodyPr>
          <a:lstStyle/>
          <a:p>
            <a:r>
              <a:rPr lang="en-US" b="1" dirty="0"/>
              <a:t>Unknown</a:t>
            </a:r>
            <a:endParaRPr lang="en-IN" b="1" dirty="0"/>
          </a:p>
        </p:txBody>
      </p:sp>
      <p:sp>
        <p:nvSpPr>
          <p:cNvPr id="13" name="TextBox 12">
            <a:extLst>
              <a:ext uri="{FF2B5EF4-FFF2-40B4-BE49-F238E27FC236}">
                <a16:creationId xmlns:a16="http://schemas.microsoft.com/office/drawing/2014/main" id="{83D73C11-AAE4-400E-A058-D03F14B0CBAF}"/>
              </a:ext>
            </a:extLst>
          </p:cNvPr>
          <p:cNvSpPr txBox="1"/>
          <p:nvPr/>
        </p:nvSpPr>
        <p:spPr>
          <a:xfrm>
            <a:off x="9857372" y="3959004"/>
            <a:ext cx="1411740" cy="369332"/>
          </a:xfrm>
          <a:prstGeom prst="rect">
            <a:avLst/>
          </a:prstGeom>
          <a:noFill/>
        </p:spPr>
        <p:txBody>
          <a:bodyPr wrap="square" rtlCol="0">
            <a:spAutoFit/>
          </a:bodyPr>
          <a:lstStyle/>
          <a:p>
            <a:r>
              <a:rPr lang="en-US" dirty="0"/>
              <a:t>Count: 13017</a:t>
            </a:r>
            <a:endParaRPr lang="en-IN" dirty="0"/>
          </a:p>
        </p:txBody>
      </p:sp>
      <p:sp>
        <p:nvSpPr>
          <p:cNvPr id="14" name="TextBox 13">
            <a:extLst>
              <a:ext uri="{FF2B5EF4-FFF2-40B4-BE49-F238E27FC236}">
                <a16:creationId xmlns:a16="http://schemas.microsoft.com/office/drawing/2014/main" id="{09AB70D2-41DD-4B76-8486-B49C3000C24C}"/>
              </a:ext>
            </a:extLst>
          </p:cNvPr>
          <p:cNvSpPr txBox="1"/>
          <p:nvPr/>
        </p:nvSpPr>
        <p:spPr>
          <a:xfrm>
            <a:off x="2895594" y="3949021"/>
            <a:ext cx="1411740" cy="369332"/>
          </a:xfrm>
          <a:prstGeom prst="rect">
            <a:avLst/>
          </a:prstGeom>
          <a:noFill/>
        </p:spPr>
        <p:txBody>
          <a:bodyPr wrap="square" rtlCol="0">
            <a:spAutoFit/>
          </a:bodyPr>
          <a:lstStyle/>
          <a:p>
            <a:r>
              <a:rPr lang="en-US" dirty="0"/>
              <a:t>Count: 2906</a:t>
            </a:r>
            <a:endParaRPr lang="en-IN" dirty="0"/>
          </a:p>
        </p:txBody>
      </p:sp>
      <p:sp>
        <p:nvSpPr>
          <p:cNvPr id="15" name="TextBox 14">
            <a:extLst>
              <a:ext uri="{FF2B5EF4-FFF2-40B4-BE49-F238E27FC236}">
                <a16:creationId xmlns:a16="http://schemas.microsoft.com/office/drawing/2014/main" id="{090329B1-F5E3-4035-BD33-C09996AA0A9A}"/>
              </a:ext>
            </a:extLst>
          </p:cNvPr>
          <p:cNvSpPr txBox="1"/>
          <p:nvPr/>
        </p:nvSpPr>
        <p:spPr>
          <a:xfrm>
            <a:off x="6128696" y="3983510"/>
            <a:ext cx="1468887" cy="369332"/>
          </a:xfrm>
          <a:prstGeom prst="rect">
            <a:avLst/>
          </a:prstGeom>
          <a:noFill/>
        </p:spPr>
        <p:txBody>
          <a:bodyPr wrap="square" rtlCol="0">
            <a:spAutoFit/>
          </a:bodyPr>
          <a:lstStyle/>
          <a:p>
            <a:r>
              <a:rPr lang="en-US" dirty="0"/>
              <a:t>Count: 29282</a:t>
            </a:r>
            <a:endParaRPr lang="en-IN" dirty="0"/>
          </a:p>
        </p:txBody>
      </p:sp>
      <p:grpSp>
        <p:nvGrpSpPr>
          <p:cNvPr id="16" name="Group 15">
            <a:extLst>
              <a:ext uri="{FF2B5EF4-FFF2-40B4-BE49-F238E27FC236}">
                <a16:creationId xmlns:a16="http://schemas.microsoft.com/office/drawing/2014/main" id="{F499AB33-A2C0-4E9F-AAB9-EB75970BAACC}"/>
              </a:ext>
            </a:extLst>
          </p:cNvPr>
          <p:cNvGrpSpPr/>
          <p:nvPr/>
        </p:nvGrpSpPr>
        <p:grpSpPr>
          <a:xfrm>
            <a:off x="2278981" y="4789031"/>
            <a:ext cx="2656268" cy="401220"/>
            <a:chOff x="7404850" y="600635"/>
            <a:chExt cx="2656268" cy="401220"/>
          </a:xfrm>
        </p:grpSpPr>
        <p:grpSp>
          <p:nvGrpSpPr>
            <p:cNvPr id="17" name="Group 16">
              <a:extLst>
                <a:ext uri="{FF2B5EF4-FFF2-40B4-BE49-F238E27FC236}">
                  <a16:creationId xmlns:a16="http://schemas.microsoft.com/office/drawing/2014/main" id="{66C8971D-5CD1-4346-999B-F2C6A5F3A2F9}"/>
                </a:ext>
              </a:extLst>
            </p:cNvPr>
            <p:cNvGrpSpPr/>
            <p:nvPr/>
          </p:nvGrpSpPr>
          <p:grpSpPr>
            <a:xfrm>
              <a:off x="7404850" y="600635"/>
              <a:ext cx="1497101" cy="369332"/>
              <a:chOff x="7404850" y="600635"/>
              <a:chExt cx="1887464" cy="369332"/>
            </a:xfrm>
          </p:grpSpPr>
          <p:sp>
            <p:nvSpPr>
              <p:cNvPr id="21" name="TextBox 20">
                <a:extLst>
                  <a:ext uri="{FF2B5EF4-FFF2-40B4-BE49-F238E27FC236}">
                    <a16:creationId xmlns:a16="http://schemas.microsoft.com/office/drawing/2014/main" id="{88AE6645-DFAD-40DA-81EC-4E9E4BC8A51E}"/>
                  </a:ext>
                </a:extLst>
              </p:cNvPr>
              <p:cNvSpPr txBox="1"/>
              <p:nvPr/>
            </p:nvSpPr>
            <p:spPr>
              <a:xfrm>
                <a:off x="7581416" y="600635"/>
                <a:ext cx="1710898" cy="369332"/>
              </a:xfrm>
              <a:prstGeom prst="rect">
                <a:avLst/>
              </a:prstGeom>
              <a:noFill/>
            </p:spPr>
            <p:txBody>
              <a:bodyPr wrap="square" rtlCol="0">
                <a:spAutoFit/>
              </a:bodyPr>
              <a:lstStyle/>
              <a:p>
                <a:r>
                  <a:rPr lang="en-US" dirty="0"/>
                  <a:t>Yes: 390</a:t>
                </a:r>
                <a:endParaRPr lang="en-IN" dirty="0"/>
              </a:p>
            </p:txBody>
          </p:sp>
          <p:pic>
            <p:nvPicPr>
              <p:cNvPr id="22" name="Graphic 21" descr="Checkmark">
                <a:extLst>
                  <a:ext uri="{FF2B5EF4-FFF2-40B4-BE49-F238E27FC236}">
                    <a16:creationId xmlns:a16="http://schemas.microsoft.com/office/drawing/2014/main" id="{A8343F2A-1506-4F7E-9951-1904303E5DA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04850" y="632523"/>
                <a:ext cx="248286" cy="290124"/>
              </a:xfrm>
              <a:prstGeom prst="rect">
                <a:avLst/>
              </a:prstGeom>
            </p:spPr>
          </p:pic>
        </p:grpSp>
        <p:grpSp>
          <p:nvGrpSpPr>
            <p:cNvPr id="18" name="Group 17">
              <a:extLst>
                <a:ext uri="{FF2B5EF4-FFF2-40B4-BE49-F238E27FC236}">
                  <a16:creationId xmlns:a16="http://schemas.microsoft.com/office/drawing/2014/main" id="{E77B4ECA-7EC9-443B-9F90-AEC467CACB2F}"/>
                </a:ext>
              </a:extLst>
            </p:cNvPr>
            <p:cNvGrpSpPr/>
            <p:nvPr/>
          </p:nvGrpSpPr>
          <p:grpSpPr>
            <a:xfrm>
              <a:off x="8560690" y="632523"/>
              <a:ext cx="1500428" cy="369332"/>
              <a:chOff x="8578620" y="551838"/>
              <a:chExt cx="1500428" cy="369332"/>
            </a:xfrm>
          </p:grpSpPr>
          <p:pic>
            <p:nvPicPr>
              <p:cNvPr id="19" name="Graphic 18" descr="Close">
                <a:extLst>
                  <a:ext uri="{FF2B5EF4-FFF2-40B4-BE49-F238E27FC236}">
                    <a16:creationId xmlns:a16="http://schemas.microsoft.com/office/drawing/2014/main" id="{8DF41801-9B1C-43E7-88A1-048FD77A9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78620" y="596664"/>
                <a:ext cx="248286" cy="248286"/>
              </a:xfrm>
              <a:prstGeom prst="rect">
                <a:avLst/>
              </a:prstGeom>
            </p:spPr>
          </p:pic>
          <p:sp>
            <p:nvSpPr>
              <p:cNvPr id="20" name="TextBox 19">
                <a:extLst>
                  <a:ext uri="{FF2B5EF4-FFF2-40B4-BE49-F238E27FC236}">
                    <a16:creationId xmlns:a16="http://schemas.microsoft.com/office/drawing/2014/main" id="{807C3F54-CE31-44F8-AF7A-2CB277EDAC41}"/>
                  </a:ext>
                </a:extLst>
              </p:cNvPr>
              <p:cNvSpPr txBox="1"/>
              <p:nvPr/>
            </p:nvSpPr>
            <p:spPr>
              <a:xfrm>
                <a:off x="8758513" y="551838"/>
                <a:ext cx="1320535" cy="369332"/>
              </a:xfrm>
              <a:prstGeom prst="rect">
                <a:avLst/>
              </a:prstGeom>
              <a:noFill/>
            </p:spPr>
            <p:txBody>
              <a:bodyPr wrap="square" rtlCol="0">
                <a:spAutoFit/>
              </a:bodyPr>
              <a:lstStyle/>
              <a:p>
                <a:r>
                  <a:rPr lang="en-US" dirty="0"/>
                  <a:t>No: 2516</a:t>
                </a:r>
                <a:endParaRPr lang="en-IN" dirty="0"/>
              </a:p>
            </p:txBody>
          </p:sp>
        </p:grpSp>
      </p:grpSp>
      <p:grpSp>
        <p:nvGrpSpPr>
          <p:cNvPr id="23" name="Group 22">
            <a:extLst>
              <a:ext uri="{FF2B5EF4-FFF2-40B4-BE49-F238E27FC236}">
                <a16:creationId xmlns:a16="http://schemas.microsoft.com/office/drawing/2014/main" id="{49D9B308-28E3-462F-93F0-B593D5973603}"/>
              </a:ext>
            </a:extLst>
          </p:cNvPr>
          <p:cNvGrpSpPr/>
          <p:nvPr/>
        </p:nvGrpSpPr>
        <p:grpSpPr>
          <a:xfrm>
            <a:off x="5523828" y="4795501"/>
            <a:ext cx="2817636" cy="401220"/>
            <a:chOff x="7404850" y="600635"/>
            <a:chExt cx="2817636" cy="401220"/>
          </a:xfrm>
        </p:grpSpPr>
        <p:grpSp>
          <p:nvGrpSpPr>
            <p:cNvPr id="24" name="Group 23">
              <a:extLst>
                <a:ext uri="{FF2B5EF4-FFF2-40B4-BE49-F238E27FC236}">
                  <a16:creationId xmlns:a16="http://schemas.microsoft.com/office/drawing/2014/main" id="{CCAE7980-408B-492D-B9B6-30FD3F474767}"/>
                </a:ext>
              </a:extLst>
            </p:cNvPr>
            <p:cNvGrpSpPr/>
            <p:nvPr/>
          </p:nvGrpSpPr>
          <p:grpSpPr>
            <a:xfrm>
              <a:off x="7404850" y="600635"/>
              <a:ext cx="1497101" cy="369332"/>
              <a:chOff x="7404850" y="600635"/>
              <a:chExt cx="1887464" cy="369332"/>
            </a:xfrm>
          </p:grpSpPr>
          <p:sp>
            <p:nvSpPr>
              <p:cNvPr id="28" name="TextBox 27">
                <a:extLst>
                  <a:ext uri="{FF2B5EF4-FFF2-40B4-BE49-F238E27FC236}">
                    <a16:creationId xmlns:a16="http://schemas.microsoft.com/office/drawing/2014/main" id="{E8D35EDA-A78F-466A-92F8-C342894C0FEE}"/>
                  </a:ext>
                </a:extLst>
              </p:cNvPr>
              <p:cNvSpPr txBox="1"/>
              <p:nvPr/>
            </p:nvSpPr>
            <p:spPr>
              <a:xfrm>
                <a:off x="7581416" y="600635"/>
                <a:ext cx="1710898" cy="369332"/>
              </a:xfrm>
              <a:prstGeom prst="rect">
                <a:avLst/>
              </a:prstGeom>
              <a:noFill/>
            </p:spPr>
            <p:txBody>
              <a:bodyPr wrap="square" rtlCol="0">
                <a:spAutoFit/>
              </a:bodyPr>
              <a:lstStyle/>
              <a:p>
                <a:r>
                  <a:rPr lang="en-US" dirty="0"/>
                  <a:t>Yes: 4369</a:t>
                </a:r>
                <a:endParaRPr lang="en-IN" dirty="0"/>
              </a:p>
            </p:txBody>
          </p:sp>
          <p:pic>
            <p:nvPicPr>
              <p:cNvPr id="29" name="Graphic 28" descr="Checkmark">
                <a:extLst>
                  <a:ext uri="{FF2B5EF4-FFF2-40B4-BE49-F238E27FC236}">
                    <a16:creationId xmlns:a16="http://schemas.microsoft.com/office/drawing/2014/main" id="{CA9FAB0B-873E-4A25-A3C4-4360B9DF1D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04850" y="632523"/>
                <a:ext cx="248286" cy="290124"/>
              </a:xfrm>
              <a:prstGeom prst="rect">
                <a:avLst/>
              </a:prstGeom>
            </p:spPr>
          </p:pic>
        </p:grpSp>
        <p:grpSp>
          <p:nvGrpSpPr>
            <p:cNvPr id="25" name="Group 24">
              <a:extLst>
                <a:ext uri="{FF2B5EF4-FFF2-40B4-BE49-F238E27FC236}">
                  <a16:creationId xmlns:a16="http://schemas.microsoft.com/office/drawing/2014/main" id="{6D86B83A-D2AC-49FB-AD80-0357ACEF9401}"/>
                </a:ext>
              </a:extLst>
            </p:cNvPr>
            <p:cNvGrpSpPr/>
            <p:nvPr/>
          </p:nvGrpSpPr>
          <p:grpSpPr>
            <a:xfrm>
              <a:off x="8722058" y="632523"/>
              <a:ext cx="1500428" cy="369332"/>
              <a:chOff x="8739988" y="551838"/>
              <a:chExt cx="1500428" cy="369332"/>
            </a:xfrm>
          </p:grpSpPr>
          <p:pic>
            <p:nvPicPr>
              <p:cNvPr id="26" name="Graphic 25" descr="Close">
                <a:extLst>
                  <a:ext uri="{FF2B5EF4-FFF2-40B4-BE49-F238E27FC236}">
                    <a16:creationId xmlns:a16="http://schemas.microsoft.com/office/drawing/2014/main" id="{DF5A92AF-7465-44A6-B689-6E14DDDB694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39988" y="596664"/>
                <a:ext cx="248286" cy="248286"/>
              </a:xfrm>
              <a:prstGeom prst="rect">
                <a:avLst/>
              </a:prstGeom>
            </p:spPr>
          </p:pic>
          <p:sp>
            <p:nvSpPr>
              <p:cNvPr id="27" name="TextBox 26">
                <a:extLst>
                  <a:ext uri="{FF2B5EF4-FFF2-40B4-BE49-F238E27FC236}">
                    <a16:creationId xmlns:a16="http://schemas.microsoft.com/office/drawing/2014/main" id="{6A2C3339-0D36-41F5-A933-9F31BAED2529}"/>
                  </a:ext>
                </a:extLst>
              </p:cNvPr>
              <p:cNvSpPr txBox="1"/>
              <p:nvPr/>
            </p:nvSpPr>
            <p:spPr>
              <a:xfrm>
                <a:off x="8919881" y="551838"/>
                <a:ext cx="1320535" cy="369332"/>
              </a:xfrm>
              <a:prstGeom prst="rect">
                <a:avLst/>
              </a:prstGeom>
              <a:noFill/>
            </p:spPr>
            <p:txBody>
              <a:bodyPr wrap="square" rtlCol="0">
                <a:spAutoFit/>
              </a:bodyPr>
              <a:lstStyle/>
              <a:p>
                <a:r>
                  <a:rPr lang="en-US" dirty="0"/>
                  <a:t>No: 24913</a:t>
                </a:r>
                <a:endParaRPr lang="en-IN" dirty="0"/>
              </a:p>
            </p:txBody>
          </p:sp>
        </p:grpSp>
      </p:grpSp>
      <p:grpSp>
        <p:nvGrpSpPr>
          <p:cNvPr id="30" name="Group 29">
            <a:extLst>
              <a:ext uri="{FF2B5EF4-FFF2-40B4-BE49-F238E27FC236}">
                <a16:creationId xmlns:a16="http://schemas.microsoft.com/office/drawing/2014/main" id="{935E561C-ABCB-48CD-8E28-54785F99247F}"/>
              </a:ext>
            </a:extLst>
          </p:cNvPr>
          <p:cNvGrpSpPr/>
          <p:nvPr/>
        </p:nvGrpSpPr>
        <p:grpSpPr>
          <a:xfrm>
            <a:off x="9462084" y="4795501"/>
            <a:ext cx="2644757" cy="401220"/>
            <a:chOff x="7404848" y="600635"/>
            <a:chExt cx="2817638" cy="401220"/>
          </a:xfrm>
        </p:grpSpPr>
        <p:grpSp>
          <p:nvGrpSpPr>
            <p:cNvPr id="31" name="Group 30">
              <a:extLst>
                <a:ext uri="{FF2B5EF4-FFF2-40B4-BE49-F238E27FC236}">
                  <a16:creationId xmlns:a16="http://schemas.microsoft.com/office/drawing/2014/main" id="{EF061625-6C8F-4EFE-890E-F5BD7C14B1CB}"/>
                </a:ext>
              </a:extLst>
            </p:cNvPr>
            <p:cNvGrpSpPr/>
            <p:nvPr/>
          </p:nvGrpSpPr>
          <p:grpSpPr>
            <a:xfrm>
              <a:off x="7404848" y="600635"/>
              <a:ext cx="1317207" cy="369332"/>
              <a:chOff x="7404850" y="600635"/>
              <a:chExt cx="1660664" cy="369332"/>
            </a:xfrm>
          </p:grpSpPr>
          <p:sp>
            <p:nvSpPr>
              <p:cNvPr id="35" name="TextBox 34">
                <a:extLst>
                  <a:ext uri="{FF2B5EF4-FFF2-40B4-BE49-F238E27FC236}">
                    <a16:creationId xmlns:a16="http://schemas.microsoft.com/office/drawing/2014/main" id="{93F7CACC-C061-44E1-B75E-4EAAF6EB1C68}"/>
                  </a:ext>
                </a:extLst>
              </p:cNvPr>
              <p:cNvSpPr txBox="1"/>
              <p:nvPr/>
            </p:nvSpPr>
            <p:spPr>
              <a:xfrm>
                <a:off x="7581416" y="600635"/>
                <a:ext cx="1484098" cy="369332"/>
              </a:xfrm>
              <a:prstGeom prst="rect">
                <a:avLst/>
              </a:prstGeom>
              <a:noFill/>
            </p:spPr>
            <p:txBody>
              <a:bodyPr wrap="square" rtlCol="0">
                <a:spAutoFit/>
              </a:bodyPr>
              <a:lstStyle/>
              <a:p>
                <a:r>
                  <a:rPr lang="en-US" dirty="0"/>
                  <a:t>Yes: 530</a:t>
                </a:r>
                <a:endParaRPr lang="en-IN" dirty="0"/>
              </a:p>
            </p:txBody>
          </p:sp>
          <p:pic>
            <p:nvPicPr>
              <p:cNvPr id="36" name="Graphic 35" descr="Checkmark">
                <a:extLst>
                  <a:ext uri="{FF2B5EF4-FFF2-40B4-BE49-F238E27FC236}">
                    <a16:creationId xmlns:a16="http://schemas.microsoft.com/office/drawing/2014/main" id="{7AB0FC72-C13E-408A-9E08-5F60E8F23DF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04850" y="632523"/>
                <a:ext cx="248286" cy="290124"/>
              </a:xfrm>
              <a:prstGeom prst="rect">
                <a:avLst/>
              </a:prstGeom>
            </p:spPr>
          </p:pic>
        </p:grpSp>
        <p:grpSp>
          <p:nvGrpSpPr>
            <p:cNvPr id="32" name="Group 31">
              <a:extLst>
                <a:ext uri="{FF2B5EF4-FFF2-40B4-BE49-F238E27FC236}">
                  <a16:creationId xmlns:a16="http://schemas.microsoft.com/office/drawing/2014/main" id="{9C8027D0-9630-42C5-9521-3B62A1BB213B}"/>
                </a:ext>
              </a:extLst>
            </p:cNvPr>
            <p:cNvGrpSpPr/>
            <p:nvPr/>
          </p:nvGrpSpPr>
          <p:grpSpPr>
            <a:xfrm>
              <a:off x="8722058" y="632523"/>
              <a:ext cx="1500428" cy="369332"/>
              <a:chOff x="8739988" y="551838"/>
              <a:chExt cx="1500428" cy="369332"/>
            </a:xfrm>
          </p:grpSpPr>
          <p:pic>
            <p:nvPicPr>
              <p:cNvPr id="33" name="Graphic 32" descr="Close">
                <a:extLst>
                  <a:ext uri="{FF2B5EF4-FFF2-40B4-BE49-F238E27FC236}">
                    <a16:creationId xmlns:a16="http://schemas.microsoft.com/office/drawing/2014/main" id="{B4D3B446-144D-4177-91AC-1CAC766F69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39988" y="596664"/>
                <a:ext cx="248286" cy="248286"/>
              </a:xfrm>
              <a:prstGeom prst="rect">
                <a:avLst/>
              </a:prstGeom>
            </p:spPr>
          </p:pic>
          <p:sp>
            <p:nvSpPr>
              <p:cNvPr id="34" name="TextBox 33">
                <a:extLst>
                  <a:ext uri="{FF2B5EF4-FFF2-40B4-BE49-F238E27FC236}">
                    <a16:creationId xmlns:a16="http://schemas.microsoft.com/office/drawing/2014/main" id="{87296F02-143B-4041-BFEB-75F739D7683E}"/>
                  </a:ext>
                </a:extLst>
              </p:cNvPr>
              <p:cNvSpPr txBox="1"/>
              <p:nvPr/>
            </p:nvSpPr>
            <p:spPr>
              <a:xfrm>
                <a:off x="8919881" y="551838"/>
                <a:ext cx="1320535" cy="369332"/>
              </a:xfrm>
              <a:prstGeom prst="rect">
                <a:avLst/>
              </a:prstGeom>
              <a:noFill/>
            </p:spPr>
            <p:txBody>
              <a:bodyPr wrap="square" rtlCol="0">
                <a:spAutoFit/>
              </a:bodyPr>
              <a:lstStyle/>
              <a:p>
                <a:r>
                  <a:rPr lang="en-US" dirty="0"/>
                  <a:t>No: 12487</a:t>
                </a:r>
                <a:endParaRPr lang="en-IN" dirty="0"/>
              </a:p>
            </p:txBody>
          </p:sp>
        </p:grpSp>
      </p:grpSp>
      <p:grpSp>
        <p:nvGrpSpPr>
          <p:cNvPr id="42" name="Group 41">
            <a:extLst>
              <a:ext uri="{FF2B5EF4-FFF2-40B4-BE49-F238E27FC236}">
                <a16:creationId xmlns:a16="http://schemas.microsoft.com/office/drawing/2014/main" id="{63178A1A-F0CA-4B47-B07D-B03D5E821AE6}"/>
              </a:ext>
            </a:extLst>
          </p:cNvPr>
          <p:cNvGrpSpPr/>
          <p:nvPr/>
        </p:nvGrpSpPr>
        <p:grpSpPr>
          <a:xfrm>
            <a:off x="3097143" y="4318353"/>
            <a:ext cx="1177426" cy="502566"/>
            <a:chOff x="3097556" y="4318353"/>
            <a:chExt cx="1177426" cy="502566"/>
          </a:xfrm>
        </p:grpSpPr>
        <p:cxnSp>
          <p:nvCxnSpPr>
            <p:cNvPr id="38" name="Straight Arrow Connector 37">
              <a:extLst>
                <a:ext uri="{FF2B5EF4-FFF2-40B4-BE49-F238E27FC236}">
                  <a16:creationId xmlns:a16="http://schemas.microsoft.com/office/drawing/2014/main" id="{12C0AB20-2E48-4FA0-B972-E057482608E8}"/>
                </a:ext>
              </a:extLst>
            </p:cNvPr>
            <p:cNvCxnSpPr>
              <a:stCxn id="14" idx="2"/>
              <a:endCxn id="21" idx="0"/>
            </p:cNvCxnSpPr>
            <p:nvPr/>
          </p:nvCxnSpPr>
          <p:spPr>
            <a:xfrm flipH="1">
              <a:off x="3097556" y="4318353"/>
              <a:ext cx="503908" cy="470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7E331F3-E6F4-4F1A-A0EE-0CB1D6D9D6C7}"/>
                </a:ext>
              </a:extLst>
            </p:cNvPr>
            <p:cNvCxnSpPr>
              <a:cxnSpLocks/>
              <a:stCxn id="14" idx="2"/>
              <a:endCxn id="20" idx="0"/>
            </p:cNvCxnSpPr>
            <p:nvPr/>
          </p:nvCxnSpPr>
          <p:spPr>
            <a:xfrm>
              <a:off x="3601464" y="4318353"/>
              <a:ext cx="673518" cy="502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B458600-F565-4129-8234-F4CA377C3B9A}"/>
              </a:ext>
            </a:extLst>
          </p:cNvPr>
          <p:cNvGrpSpPr/>
          <p:nvPr/>
        </p:nvGrpSpPr>
        <p:grpSpPr>
          <a:xfrm>
            <a:off x="6345245" y="4318353"/>
            <a:ext cx="1177426" cy="503971"/>
            <a:chOff x="3089961" y="4318353"/>
            <a:chExt cx="1177426" cy="503971"/>
          </a:xfrm>
        </p:grpSpPr>
        <p:cxnSp>
          <p:nvCxnSpPr>
            <p:cNvPr id="44" name="Straight Arrow Connector 43">
              <a:extLst>
                <a:ext uri="{FF2B5EF4-FFF2-40B4-BE49-F238E27FC236}">
                  <a16:creationId xmlns:a16="http://schemas.microsoft.com/office/drawing/2014/main" id="{EAEBEBA4-E04B-4B96-8F11-86B5120A2A9F}"/>
                </a:ext>
              </a:extLst>
            </p:cNvPr>
            <p:cNvCxnSpPr/>
            <p:nvPr/>
          </p:nvCxnSpPr>
          <p:spPr>
            <a:xfrm flipH="1">
              <a:off x="3089961" y="4318353"/>
              <a:ext cx="511503" cy="472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73ABA8-ED22-45D7-9880-BC9F389F7E51}"/>
                </a:ext>
              </a:extLst>
            </p:cNvPr>
            <p:cNvCxnSpPr>
              <a:cxnSpLocks/>
            </p:cNvCxnSpPr>
            <p:nvPr/>
          </p:nvCxnSpPr>
          <p:spPr>
            <a:xfrm>
              <a:off x="3601464" y="4318353"/>
              <a:ext cx="665923" cy="503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EFEE5E71-6892-4B4F-BEEF-B2C468F262BA}"/>
              </a:ext>
            </a:extLst>
          </p:cNvPr>
          <p:cNvGrpSpPr/>
          <p:nvPr/>
        </p:nvGrpSpPr>
        <p:grpSpPr>
          <a:xfrm>
            <a:off x="10272960" y="4316948"/>
            <a:ext cx="1177426" cy="503971"/>
            <a:chOff x="3089961" y="4318353"/>
            <a:chExt cx="1177426" cy="503971"/>
          </a:xfrm>
        </p:grpSpPr>
        <p:cxnSp>
          <p:nvCxnSpPr>
            <p:cNvPr id="47" name="Straight Arrow Connector 46">
              <a:extLst>
                <a:ext uri="{FF2B5EF4-FFF2-40B4-BE49-F238E27FC236}">
                  <a16:creationId xmlns:a16="http://schemas.microsoft.com/office/drawing/2014/main" id="{8BDDB484-8D19-4918-9A9D-7060D589328D}"/>
                </a:ext>
              </a:extLst>
            </p:cNvPr>
            <p:cNvCxnSpPr/>
            <p:nvPr/>
          </p:nvCxnSpPr>
          <p:spPr>
            <a:xfrm flipH="1">
              <a:off x="3089961" y="4318353"/>
              <a:ext cx="511503" cy="472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D357DC5-6D6F-4D79-A580-89EB021B5E66}"/>
                </a:ext>
              </a:extLst>
            </p:cNvPr>
            <p:cNvCxnSpPr>
              <a:cxnSpLocks/>
            </p:cNvCxnSpPr>
            <p:nvPr/>
          </p:nvCxnSpPr>
          <p:spPr>
            <a:xfrm>
              <a:off x="3601464" y="4318353"/>
              <a:ext cx="665923" cy="503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94582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additive="sum">
                                        <p:cTn id="8" dur="1000" fill="hold"/>
                                        <p:tgtEl>
                                          <p:spTgt spid="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16" presetClass="entr" presetSubtype="21"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par>
                                <p:cTn id="15" presetID="37" presetClass="emph" presetSubtype="2" repeatCount="indefinite" fill="hold" nodeType="withEffect">
                                  <p:stCondLst>
                                    <p:cond delay="0"/>
                                  </p:stCondLst>
                                  <p:childTnLst>
                                    <p:animRot by="21600000">
                                      <p:cBhvr>
                                        <p:cTn id="16" dur="10000" fill="hold"/>
                                        <p:tgtEl>
                                          <p:spTgt spid="6"/>
                                        </p:tgtEl>
                                        <p:attrNameLst>
                                          <p:attrName>3d.object.rotation.y</p:attrName>
                                        </p:attrNameLst>
                                      </p:cBhvr>
                                    </p:animRot>
                                  </p:childTnLst>
                                </p:cTn>
                              </p:par>
                            </p:childTnLst>
                          </p:cTn>
                        </p:par>
                      </p:childTnLst>
                    </p:cTn>
                  </p:par>
                  <p:par>
                    <p:cTn id="17" fill="hold">
                      <p:stCondLst>
                        <p:cond delay="indefinite"/>
                      </p:stCondLst>
                      <p:childTnLst>
                        <p:par>
                          <p:cTn id="18" fill="hold">
                            <p:stCondLst>
                              <p:cond delay="0"/>
                            </p:stCondLst>
                            <p:childTnLst>
                              <p:par>
                                <p:cTn id="19" presetID="60" presetClass="entr" presetSubtype="12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additive="sum">
                                        <p:cTn id="22" dur="1000" fill="hold"/>
                                        <p:tgtEl>
                                          <p:spTgt spid="7"/>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3" dur="1000" fill="hold"/>
                                        <p:tgtEl>
                                          <p:spTgt spid="7"/>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4" dur="1000" fill="hold"/>
                                        <p:tgtEl>
                                          <p:spTgt spid="7"/>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5" dur="1000" fill="hold"/>
                                        <p:tgtEl>
                                          <p:spTgt spid="7"/>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26" presetID="16" presetClass="entr" presetSubtype="21"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par>
                                <p:cTn id="29" presetID="37" presetClass="emph" presetSubtype="2" repeatCount="indefinite" fill="hold" nodeType="withEffect">
                                  <p:stCondLst>
                                    <p:cond delay="0"/>
                                  </p:stCondLst>
                                  <p:childTnLst>
                                    <p:animRot by="21600000">
                                      <p:cBhvr>
                                        <p:cTn id="30" dur="10000" fill="hold"/>
                                        <p:tgtEl>
                                          <p:spTgt spid="7"/>
                                        </p:tgtEl>
                                        <p:attrNameLst>
                                          <p:attrName>3d.object.rotation.y</p:attrName>
                                        </p:attrNameLst>
                                      </p:cBhvr>
                                    </p:animRot>
                                  </p:childTnLst>
                                </p:cTn>
                              </p:par>
                            </p:childTnLst>
                          </p:cTn>
                        </p:par>
                      </p:childTnLst>
                    </p:cTn>
                  </p:par>
                  <p:par>
                    <p:cTn id="31" fill="hold">
                      <p:stCondLst>
                        <p:cond delay="indefinite"/>
                      </p:stCondLst>
                      <p:childTnLst>
                        <p:par>
                          <p:cTn id="32" fill="hold">
                            <p:stCondLst>
                              <p:cond delay="0"/>
                            </p:stCondLst>
                            <p:childTnLst>
                              <p:par>
                                <p:cTn id="33" presetID="60" presetClass="entr" presetSubtype="12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additive="sum">
                                        <p:cTn id="36" dur="1000" fill="hold"/>
                                        <p:tgtEl>
                                          <p:spTgt spid="8"/>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37" dur="1000" fill="hold"/>
                                        <p:tgtEl>
                                          <p:spTgt spid="8"/>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8" dur="1000" fill="hold"/>
                                        <p:tgtEl>
                                          <p:spTgt spid="8"/>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9" dur="1000" fill="hold"/>
                                        <p:tgtEl>
                                          <p:spTgt spid="8"/>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40" presetID="16" presetClass="entr" presetSubtype="21"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par>
                                <p:cTn id="43" presetID="37" presetClass="emph" presetSubtype="2" repeatCount="indefinite" fill="hold" nodeType="withEffect">
                                  <p:stCondLst>
                                    <p:cond delay="0"/>
                                  </p:stCondLst>
                                  <p:childTnLst>
                                    <p:animRot by="21600000">
                                      <p:cBhvr>
                                        <p:cTn id="44" dur="10000" fill="hold"/>
                                        <p:tgtEl>
                                          <p:spTgt spid="8"/>
                                        </p:tgtEl>
                                        <p:attrNameLst>
                                          <p:attrName>3d.object.rotation.y</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randombar(horizontal)">
                                      <p:cBhvr>
                                        <p:cTn id="49" dur="500"/>
                                        <p:tgtEl>
                                          <p:spTgt spid="14"/>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horizontal)">
                                      <p:cBhvr>
                                        <p:cTn id="52" dur="500"/>
                                        <p:tgtEl>
                                          <p:spTgt spid="15"/>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randombar(horizontal)">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par>
                                <p:cTn id="63" presetID="47"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1000"/>
                                        <p:tgtEl>
                                          <p:spTgt spid="23"/>
                                        </p:tgtEl>
                                      </p:cBhvr>
                                    </p:animEffect>
                                    <p:anim calcmode="lin" valueType="num">
                                      <p:cBhvr>
                                        <p:cTn id="66" dur="1000" fill="hold"/>
                                        <p:tgtEl>
                                          <p:spTgt spid="23"/>
                                        </p:tgtEl>
                                        <p:attrNameLst>
                                          <p:attrName>ppt_x</p:attrName>
                                        </p:attrNameLst>
                                      </p:cBhvr>
                                      <p:tavLst>
                                        <p:tav tm="0">
                                          <p:val>
                                            <p:strVal val="#ppt_x"/>
                                          </p:val>
                                        </p:tav>
                                        <p:tav tm="100000">
                                          <p:val>
                                            <p:strVal val="#ppt_x"/>
                                          </p:val>
                                        </p:tav>
                                      </p:tavLst>
                                    </p:anim>
                                    <p:anim calcmode="lin" valueType="num">
                                      <p:cBhvr>
                                        <p:cTn id="67" dur="1000" fill="hold"/>
                                        <p:tgtEl>
                                          <p:spTgt spid="23"/>
                                        </p:tgtEl>
                                        <p:attrNameLst>
                                          <p:attrName>ppt_y</p:attrName>
                                        </p:attrNameLst>
                                      </p:cBhvr>
                                      <p:tavLst>
                                        <p:tav tm="0">
                                          <p:val>
                                            <p:strVal val="#ppt_y-.1"/>
                                          </p:val>
                                        </p:tav>
                                        <p:tav tm="100000">
                                          <p:val>
                                            <p:strVal val="#ppt_y"/>
                                          </p:val>
                                        </p:tav>
                                      </p:tavLst>
                                    </p:anim>
                                  </p:childTnLst>
                                </p:cTn>
                              </p:par>
                              <p:par>
                                <p:cTn id="68" presetID="47"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anim calcmode="lin" valueType="num">
                                      <p:cBhvr>
                                        <p:cTn id="71" dur="1000" fill="hold"/>
                                        <p:tgtEl>
                                          <p:spTgt spid="30"/>
                                        </p:tgtEl>
                                        <p:attrNameLst>
                                          <p:attrName>ppt_x</p:attrName>
                                        </p:attrNameLst>
                                      </p:cBhvr>
                                      <p:tavLst>
                                        <p:tav tm="0">
                                          <p:val>
                                            <p:strVal val="#ppt_x"/>
                                          </p:val>
                                        </p:tav>
                                        <p:tav tm="100000">
                                          <p:val>
                                            <p:strVal val="#ppt_x"/>
                                          </p:val>
                                        </p:tav>
                                      </p:tavLst>
                                    </p:anim>
                                    <p:anim calcmode="lin" valueType="num">
                                      <p:cBhvr>
                                        <p:cTn id="72" dur="1000" fill="hold"/>
                                        <p:tgtEl>
                                          <p:spTgt spid="30"/>
                                        </p:tgtEl>
                                        <p:attrNameLst>
                                          <p:attrName>ppt_y</p:attrName>
                                        </p:attrNameLst>
                                      </p:cBhvr>
                                      <p:tavLst>
                                        <p:tav tm="0">
                                          <p:val>
                                            <p:strVal val="#ppt_y-.1"/>
                                          </p:val>
                                        </p:tav>
                                        <p:tav tm="100000">
                                          <p:val>
                                            <p:strVal val="#ppt_y"/>
                                          </p:val>
                                        </p:tav>
                                      </p:tavLst>
                                    </p:anim>
                                  </p:childTnLst>
                                </p:cTn>
                              </p:par>
                              <p:par>
                                <p:cTn id="73" presetID="47"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1000"/>
                                        <p:tgtEl>
                                          <p:spTgt spid="42"/>
                                        </p:tgtEl>
                                      </p:cBhvr>
                                    </p:animEffect>
                                    <p:anim calcmode="lin" valueType="num">
                                      <p:cBhvr>
                                        <p:cTn id="76" dur="1000" fill="hold"/>
                                        <p:tgtEl>
                                          <p:spTgt spid="42"/>
                                        </p:tgtEl>
                                        <p:attrNameLst>
                                          <p:attrName>ppt_x</p:attrName>
                                        </p:attrNameLst>
                                      </p:cBhvr>
                                      <p:tavLst>
                                        <p:tav tm="0">
                                          <p:val>
                                            <p:strVal val="#ppt_x"/>
                                          </p:val>
                                        </p:tav>
                                        <p:tav tm="100000">
                                          <p:val>
                                            <p:strVal val="#ppt_x"/>
                                          </p:val>
                                        </p:tav>
                                      </p:tavLst>
                                    </p:anim>
                                    <p:anim calcmode="lin" valueType="num">
                                      <p:cBhvr>
                                        <p:cTn id="77" dur="1000" fill="hold"/>
                                        <p:tgtEl>
                                          <p:spTgt spid="42"/>
                                        </p:tgtEl>
                                        <p:attrNameLst>
                                          <p:attrName>ppt_y</p:attrName>
                                        </p:attrNameLst>
                                      </p:cBhvr>
                                      <p:tavLst>
                                        <p:tav tm="0">
                                          <p:val>
                                            <p:strVal val="#ppt_y-.1"/>
                                          </p:val>
                                        </p:tav>
                                        <p:tav tm="100000">
                                          <p:val>
                                            <p:strVal val="#ppt_y"/>
                                          </p:val>
                                        </p:tav>
                                      </p:tavLst>
                                    </p:anim>
                                  </p:childTnLst>
                                </p:cTn>
                              </p:par>
                              <p:par>
                                <p:cTn id="78" presetID="47" presetClass="entr" presetSubtype="0"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1000"/>
                                        <p:tgtEl>
                                          <p:spTgt spid="43"/>
                                        </p:tgtEl>
                                      </p:cBhvr>
                                    </p:animEffect>
                                    <p:anim calcmode="lin" valueType="num">
                                      <p:cBhvr>
                                        <p:cTn id="81" dur="1000" fill="hold"/>
                                        <p:tgtEl>
                                          <p:spTgt spid="43"/>
                                        </p:tgtEl>
                                        <p:attrNameLst>
                                          <p:attrName>ppt_x</p:attrName>
                                        </p:attrNameLst>
                                      </p:cBhvr>
                                      <p:tavLst>
                                        <p:tav tm="0">
                                          <p:val>
                                            <p:strVal val="#ppt_x"/>
                                          </p:val>
                                        </p:tav>
                                        <p:tav tm="100000">
                                          <p:val>
                                            <p:strVal val="#ppt_x"/>
                                          </p:val>
                                        </p:tav>
                                      </p:tavLst>
                                    </p:anim>
                                    <p:anim calcmode="lin" valueType="num">
                                      <p:cBhvr>
                                        <p:cTn id="82" dur="1000" fill="hold"/>
                                        <p:tgtEl>
                                          <p:spTgt spid="43"/>
                                        </p:tgtEl>
                                        <p:attrNameLst>
                                          <p:attrName>ppt_y</p:attrName>
                                        </p:attrNameLst>
                                      </p:cBhvr>
                                      <p:tavLst>
                                        <p:tav tm="0">
                                          <p:val>
                                            <p:strVal val="#ppt_y-.1"/>
                                          </p:val>
                                        </p:tav>
                                        <p:tav tm="100000">
                                          <p:val>
                                            <p:strVal val="#ppt_y"/>
                                          </p:val>
                                        </p:tav>
                                      </p:tavLst>
                                    </p:anim>
                                  </p:childTnLst>
                                </p:cTn>
                              </p:par>
                              <p:par>
                                <p:cTn id="83" presetID="47"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1000"/>
                                        <p:tgtEl>
                                          <p:spTgt spid="46"/>
                                        </p:tgtEl>
                                      </p:cBhvr>
                                    </p:animEffect>
                                    <p:anim calcmode="lin" valueType="num">
                                      <p:cBhvr>
                                        <p:cTn id="86" dur="1000" fill="hold"/>
                                        <p:tgtEl>
                                          <p:spTgt spid="46"/>
                                        </p:tgtEl>
                                        <p:attrNameLst>
                                          <p:attrName>ppt_x</p:attrName>
                                        </p:attrNameLst>
                                      </p:cBhvr>
                                      <p:tavLst>
                                        <p:tav tm="0">
                                          <p:val>
                                            <p:strVal val="#ppt_x"/>
                                          </p:val>
                                        </p:tav>
                                        <p:tav tm="100000">
                                          <p:val>
                                            <p:strVal val="#ppt_x"/>
                                          </p:val>
                                        </p:tav>
                                      </p:tavLst>
                                    </p:anim>
                                    <p:anim calcmode="lin" valueType="num">
                                      <p:cBhvr>
                                        <p:cTn id="8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EB656A-C409-4A54-87A4-21FC07CC600D}"/>
              </a:ext>
            </a:extLst>
          </p:cNvPr>
          <p:cNvPicPr>
            <a:picLocks noChangeAspect="1"/>
          </p:cNvPicPr>
          <p:nvPr/>
        </p:nvPicPr>
        <p:blipFill>
          <a:blip r:embed="rId2"/>
          <a:stretch>
            <a:fillRect/>
          </a:stretch>
        </p:blipFill>
        <p:spPr>
          <a:xfrm>
            <a:off x="310896" y="786383"/>
            <a:ext cx="5440680" cy="3948155"/>
          </a:xfrm>
          <a:prstGeom prst="rect">
            <a:avLst/>
          </a:prstGeom>
        </p:spPr>
      </p:pic>
      <p:pic>
        <p:nvPicPr>
          <p:cNvPr id="3" name="Picture 2">
            <a:extLst>
              <a:ext uri="{FF2B5EF4-FFF2-40B4-BE49-F238E27FC236}">
                <a16:creationId xmlns:a16="http://schemas.microsoft.com/office/drawing/2014/main" id="{E0315099-45A0-4683-A766-391943F30493}"/>
              </a:ext>
            </a:extLst>
          </p:cNvPr>
          <p:cNvPicPr>
            <a:picLocks noChangeAspect="1"/>
          </p:cNvPicPr>
          <p:nvPr/>
        </p:nvPicPr>
        <p:blipFill>
          <a:blip r:embed="rId3"/>
          <a:stretch>
            <a:fillRect/>
          </a:stretch>
        </p:blipFill>
        <p:spPr>
          <a:xfrm>
            <a:off x="6373369" y="786384"/>
            <a:ext cx="5615564" cy="3948155"/>
          </a:xfrm>
          <a:prstGeom prst="rect">
            <a:avLst/>
          </a:prstGeom>
        </p:spPr>
      </p:pic>
      <p:grpSp>
        <p:nvGrpSpPr>
          <p:cNvPr id="7" name="Group 6">
            <a:extLst>
              <a:ext uri="{FF2B5EF4-FFF2-40B4-BE49-F238E27FC236}">
                <a16:creationId xmlns:a16="http://schemas.microsoft.com/office/drawing/2014/main" id="{F9B01A72-F11A-43C2-A6B6-B21EF332A68E}"/>
              </a:ext>
            </a:extLst>
          </p:cNvPr>
          <p:cNvGrpSpPr/>
          <p:nvPr/>
        </p:nvGrpSpPr>
        <p:grpSpPr>
          <a:xfrm>
            <a:off x="1508760" y="5330952"/>
            <a:ext cx="10333616" cy="978408"/>
            <a:chOff x="1508760" y="5330952"/>
            <a:chExt cx="10333616" cy="978408"/>
          </a:xfrm>
        </p:grpSpPr>
        <p:sp>
          <p:nvSpPr>
            <p:cNvPr id="6" name="Rectangle: Top Corners Rounded 5">
              <a:extLst>
                <a:ext uri="{FF2B5EF4-FFF2-40B4-BE49-F238E27FC236}">
                  <a16:creationId xmlns:a16="http://schemas.microsoft.com/office/drawing/2014/main" id="{ED394E20-363E-45A1-A892-C16A5CF33E91}"/>
                </a:ext>
              </a:extLst>
            </p:cNvPr>
            <p:cNvSpPr/>
            <p:nvPr/>
          </p:nvSpPr>
          <p:spPr>
            <a:xfrm>
              <a:off x="1508760" y="5330952"/>
              <a:ext cx="10333616" cy="978408"/>
            </a:xfrm>
            <a:prstGeom prst="round2Same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Cellular has the highest rate of conversion 14.9%. Also the firm contacting more to Cellular type  </a:t>
              </a:r>
              <a:endParaRPr lang="en-IN" dirty="0"/>
            </a:p>
          </p:txBody>
        </p:sp>
        <p:pic>
          <p:nvPicPr>
            <p:cNvPr id="5" name="Graphic 4" descr="Thumbs up sign">
              <a:extLst>
                <a:ext uri="{FF2B5EF4-FFF2-40B4-BE49-F238E27FC236}">
                  <a16:creationId xmlns:a16="http://schemas.microsoft.com/office/drawing/2014/main" id="{C48BAE55-FF2F-4483-81B1-A58F23E96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3240" y="5388506"/>
              <a:ext cx="683110" cy="683110"/>
            </a:xfrm>
            <a:prstGeom prst="rect">
              <a:avLst/>
            </a:prstGeom>
          </p:spPr>
        </p:pic>
      </p:grpSp>
    </p:spTree>
    <p:extLst>
      <p:ext uri="{BB962C8B-B14F-4D97-AF65-F5344CB8AC3E}">
        <p14:creationId xmlns:p14="http://schemas.microsoft.com/office/powerpoint/2010/main" val="5995019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53A2777-5C79-4CB2-BAB4-CCAA1A4B25F5}"/>
              </a:ext>
            </a:extLst>
          </p:cNvPr>
          <p:cNvGrpSpPr/>
          <p:nvPr/>
        </p:nvGrpSpPr>
        <p:grpSpPr>
          <a:xfrm>
            <a:off x="5150223" y="570148"/>
            <a:ext cx="1891553" cy="523220"/>
            <a:chOff x="4482353" y="337068"/>
            <a:chExt cx="1891553" cy="523220"/>
          </a:xfrm>
        </p:grpSpPr>
        <p:sp>
          <p:nvSpPr>
            <p:cNvPr id="2" name="TextBox 1">
              <a:extLst>
                <a:ext uri="{FF2B5EF4-FFF2-40B4-BE49-F238E27FC236}">
                  <a16:creationId xmlns:a16="http://schemas.microsoft.com/office/drawing/2014/main" id="{E5AE01B7-7781-4237-8418-067EC4F42F9A}"/>
                </a:ext>
              </a:extLst>
            </p:cNvPr>
            <p:cNvSpPr txBox="1"/>
            <p:nvPr/>
          </p:nvSpPr>
          <p:spPr>
            <a:xfrm>
              <a:off x="4482353" y="337068"/>
              <a:ext cx="189155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2800" dirty="0"/>
                <a:t>Day</a:t>
              </a:r>
              <a:endParaRPr lang="en-IN" sz="2800" dirty="0"/>
            </a:p>
          </p:txBody>
        </p:sp>
        <p:pic>
          <p:nvPicPr>
            <p:cNvPr id="4" name="Graphic 3" descr="Monthly calendar">
              <a:extLst>
                <a:ext uri="{FF2B5EF4-FFF2-40B4-BE49-F238E27FC236}">
                  <a16:creationId xmlns:a16="http://schemas.microsoft.com/office/drawing/2014/main" id="{7D07747A-5522-40B2-8F87-285D118A19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0963" y="337068"/>
              <a:ext cx="510988" cy="510988"/>
            </a:xfrm>
            <a:prstGeom prst="rect">
              <a:avLst/>
            </a:prstGeom>
          </p:spPr>
        </p:pic>
      </p:grpSp>
      <p:pic>
        <p:nvPicPr>
          <p:cNvPr id="1026" name="Picture 2">
            <a:extLst>
              <a:ext uri="{FF2B5EF4-FFF2-40B4-BE49-F238E27FC236}">
                <a16:creationId xmlns:a16="http://schemas.microsoft.com/office/drawing/2014/main" id="{83271A71-AB28-4998-9875-8B54FE6C4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5517" y="4245773"/>
            <a:ext cx="4580963" cy="26122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0706F7-A419-4BD9-BB18-3EA9F23E02D1}"/>
              </a:ext>
            </a:extLst>
          </p:cNvPr>
          <p:cNvPicPr>
            <a:picLocks noChangeAspect="1"/>
          </p:cNvPicPr>
          <p:nvPr/>
        </p:nvPicPr>
        <p:blipFill>
          <a:blip r:embed="rId5"/>
          <a:stretch>
            <a:fillRect/>
          </a:stretch>
        </p:blipFill>
        <p:spPr>
          <a:xfrm>
            <a:off x="199386" y="564776"/>
            <a:ext cx="4611658" cy="3513179"/>
          </a:xfrm>
          <a:prstGeom prst="rect">
            <a:avLst/>
          </a:prstGeom>
        </p:spPr>
      </p:pic>
      <p:pic>
        <p:nvPicPr>
          <p:cNvPr id="8" name="Picture 7">
            <a:extLst>
              <a:ext uri="{FF2B5EF4-FFF2-40B4-BE49-F238E27FC236}">
                <a16:creationId xmlns:a16="http://schemas.microsoft.com/office/drawing/2014/main" id="{ABB790B7-6DD2-4879-99ED-9E525559B063}"/>
              </a:ext>
            </a:extLst>
          </p:cNvPr>
          <p:cNvPicPr>
            <a:picLocks noChangeAspect="1"/>
          </p:cNvPicPr>
          <p:nvPr/>
        </p:nvPicPr>
        <p:blipFill>
          <a:blip r:embed="rId6"/>
          <a:stretch>
            <a:fillRect/>
          </a:stretch>
        </p:blipFill>
        <p:spPr>
          <a:xfrm>
            <a:off x="7322636" y="564776"/>
            <a:ext cx="4544605" cy="3513179"/>
          </a:xfrm>
          <a:prstGeom prst="rect">
            <a:avLst/>
          </a:prstGeom>
        </p:spPr>
      </p:pic>
      <p:sp>
        <p:nvSpPr>
          <p:cNvPr id="9" name="TextBox 8">
            <a:extLst>
              <a:ext uri="{FF2B5EF4-FFF2-40B4-BE49-F238E27FC236}">
                <a16:creationId xmlns:a16="http://schemas.microsoft.com/office/drawing/2014/main" id="{2FCC424B-A5CF-4132-8DFB-EC6E30688F23}"/>
              </a:ext>
            </a:extLst>
          </p:cNvPr>
          <p:cNvSpPr txBox="1"/>
          <p:nvPr/>
        </p:nvSpPr>
        <p:spPr>
          <a:xfrm>
            <a:off x="5186080" y="3423532"/>
            <a:ext cx="1819836" cy="654423"/>
          </a:xfrm>
          <a:prstGeom prst="rect">
            <a:avLst/>
          </a:prstGeom>
          <a:noFill/>
        </p:spPr>
        <p:txBody>
          <a:bodyPr wrap="square" rtlCol="0">
            <a:spAutoFit/>
          </a:bodyPr>
          <a:lstStyle/>
          <a:p>
            <a:r>
              <a:rPr lang="en-US" dirty="0"/>
              <a:t>Last contact day of the month</a:t>
            </a:r>
            <a:endParaRPr lang="en-IN" dirty="0"/>
          </a:p>
        </p:txBody>
      </p:sp>
    </p:spTree>
    <p:extLst>
      <p:ext uri="{BB962C8B-B14F-4D97-AF65-F5344CB8AC3E}">
        <p14:creationId xmlns:p14="http://schemas.microsoft.com/office/powerpoint/2010/main" val="381989410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0-#ppt_w/2"/>
                                          </p:val>
                                        </p:tav>
                                        <p:tav tm="100000">
                                          <p:val>
                                            <p:strVal val="#ppt_x"/>
                                          </p:val>
                                        </p:tav>
                                      </p:tavLst>
                                    </p:anim>
                                    <p:anim calcmode="lin" valueType="num">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496B4F08-85DF-4006-904D-E1BE71FDFCD5}"/>
              </a:ext>
            </a:extLst>
          </p:cNvPr>
          <p:cNvSpPr txBox="1"/>
          <p:nvPr/>
        </p:nvSpPr>
        <p:spPr>
          <a:xfrm>
            <a:off x="2624325" y="6202270"/>
            <a:ext cx="2934636" cy="523220"/>
          </a:xfrm>
          <a:prstGeom prst="rect">
            <a:avLst/>
          </a:prstGeom>
          <a:noFill/>
        </p:spPr>
        <p:txBody>
          <a:bodyPr wrap="square" rtlCol="0">
            <a:spAutoFit/>
          </a:bodyPr>
          <a:lstStyle/>
          <a:p>
            <a:r>
              <a:rPr lang="en-US" sz="2800" b="1" dirty="0"/>
              <a:t>(#) </a:t>
            </a:r>
            <a:r>
              <a:rPr lang="en-US" sz="2000" dirty="0"/>
              <a:t>represents the count</a:t>
            </a:r>
            <a:endParaRPr lang="en-IN" b="1" dirty="0"/>
          </a:p>
        </p:txBody>
      </p:sp>
      <p:grpSp>
        <p:nvGrpSpPr>
          <p:cNvPr id="5" name="Group 4">
            <a:extLst>
              <a:ext uri="{FF2B5EF4-FFF2-40B4-BE49-F238E27FC236}">
                <a16:creationId xmlns:a16="http://schemas.microsoft.com/office/drawing/2014/main" id="{AA1AC9DA-1B1B-44D2-BBC3-3BB7E1353829}"/>
              </a:ext>
            </a:extLst>
          </p:cNvPr>
          <p:cNvGrpSpPr/>
          <p:nvPr/>
        </p:nvGrpSpPr>
        <p:grpSpPr>
          <a:xfrm>
            <a:off x="4685238" y="79208"/>
            <a:ext cx="3287268" cy="1225296"/>
            <a:chOff x="4386072" y="173736"/>
            <a:chExt cx="3419856" cy="1499616"/>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grpSpPr>
        <p:sp>
          <p:nvSpPr>
            <p:cNvPr id="4" name="Oval 3">
              <a:extLst>
                <a:ext uri="{FF2B5EF4-FFF2-40B4-BE49-F238E27FC236}">
                  <a16:creationId xmlns:a16="http://schemas.microsoft.com/office/drawing/2014/main" id="{A29858FB-E9A1-4893-83B4-A8236DB1CD5A}"/>
                </a:ext>
              </a:extLst>
            </p:cNvPr>
            <p:cNvSpPr/>
            <p:nvPr/>
          </p:nvSpPr>
          <p:spPr>
            <a:xfrm>
              <a:off x="4386072" y="173736"/>
              <a:ext cx="3419856" cy="1499616"/>
            </a:xfrm>
            <a:prstGeom prst="ellipse">
              <a:avLst/>
            </a:prstGeom>
            <a:solidFill>
              <a:schemeClr val="accent6">
                <a:lumMod val="75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Month</a:t>
              </a:r>
              <a:endParaRPr lang="en-IN" sz="3200" dirty="0"/>
            </a:p>
          </p:txBody>
        </p:sp>
        <p:pic>
          <p:nvPicPr>
            <p:cNvPr id="3" name="Graphic 2" descr="Flip calendar">
              <a:extLst>
                <a:ext uri="{FF2B5EF4-FFF2-40B4-BE49-F238E27FC236}">
                  <a16:creationId xmlns:a16="http://schemas.microsoft.com/office/drawing/2014/main" id="{DCE7E690-004D-4724-9786-56C0353CE5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6864" y="333756"/>
              <a:ext cx="914400" cy="914400"/>
            </a:xfrm>
            <a:prstGeom prst="rect">
              <a:avLst/>
            </a:prstGeom>
            <a:scene3d>
              <a:camera prst="orthographicFront"/>
              <a:lightRig rig="threePt" dir="t"/>
            </a:scene3d>
            <a:sp3d>
              <a:bevelT w="114300" prst="hardEdge"/>
            </a:sp3d>
          </p:spPr>
        </p:pic>
      </p:grpSp>
      <p:sp>
        <p:nvSpPr>
          <p:cNvPr id="8" name="Hexagon 7">
            <a:extLst>
              <a:ext uri="{FF2B5EF4-FFF2-40B4-BE49-F238E27FC236}">
                <a16:creationId xmlns:a16="http://schemas.microsoft.com/office/drawing/2014/main" id="{9D52C85F-0FDF-41CD-8C30-E6B10A893405}"/>
              </a:ext>
            </a:extLst>
          </p:cNvPr>
          <p:cNvSpPr/>
          <p:nvPr/>
        </p:nvSpPr>
        <p:spPr>
          <a:xfrm rot="16200000">
            <a:off x="1609030" y="2135438"/>
            <a:ext cx="2012307" cy="152704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Jan (1403)</a:t>
            </a:r>
            <a:endParaRPr lang="en-IN" dirty="0"/>
          </a:p>
        </p:txBody>
      </p:sp>
      <p:sp>
        <p:nvSpPr>
          <p:cNvPr id="9" name="Hexagon 8">
            <a:extLst>
              <a:ext uri="{FF2B5EF4-FFF2-40B4-BE49-F238E27FC236}">
                <a16:creationId xmlns:a16="http://schemas.microsoft.com/office/drawing/2014/main" id="{43686815-C3CC-4484-9E46-B61340745C9D}"/>
              </a:ext>
            </a:extLst>
          </p:cNvPr>
          <p:cNvSpPr/>
          <p:nvPr/>
        </p:nvSpPr>
        <p:spPr>
          <a:xfrm rot="16200000">
            <a:off x="3163510" y="2135438"/>
            <a:ext cx="2012307" cy="152704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Feb (2649)</a:t>
            </a:r>
            <a:endParaRPr lang="en-IN" dirty="0"/>
          </a:p>
        </p:txBody>
      </p:sp>
      <p:sp>
        <p:nvSpPr>
          <p:cNvPr id="10" name="Hexagon 9">
            <a:extLst>
              <a:ext uri="{FF2B5EF4-FFF2-40B4-BE49-F238E27FC236}">
                <a16:creationId xmlns:a16="http://schemas.microsoft.com/office/drawing/2014/main" id="{6CCCA108-8E7B-4E9C-B90F-D07354E830BA}"/>
              </a:ext>
            </a:extLst>
          </p:cNvPr>
          <p:cNvSpPr/>
          <p:nvPr/>
        </p:nvSpPr>
        <p:spPr>
          <a:xfrm rot="16200000">
            <a:off x="4727133" y="2135438"/>
            <a:ext cx="2012307" cy="152704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Mar (477)</a:t>
            </a:r>
            <a:endParaRPr lang="en-IN" dirty="0"/>
          </a:p>
        </p:txBody>
      </p:sp>
      <p:sp>
        <p:nvSpPr>
          <p:cNvPr id="11" name="Hexagon 10">
            <a:extLst>
              <a:ext uri="{FF2B5EF4-FFF2-40B4-BE49-F238E27FC236}">
                <a16:creationId xmlns:a16="http://schemas.microsoft.com/office/drawing/2014/main" id="{59D4DCF5-14F6-4C1F-BB0E-10494E751F2D}"/>
              </a:ext>
            </a:extLst>
          </p:cNvPr>
          <p:cNvSpPr/>
          <p:nvPr/>
        </p:nvSpPr>
        <p:spPr>
          <a:xfrm rot="16200000">
            <a:off x="6290758" y="2135438"/>
            <a:ext cx="2012307" cy="152704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April (2932)</a:t>
            </a:r>
            <a:endParaRPr lang="en-IN" dirty="0"/>
          </a:p>
        </p:txBody>
      </p:sp>
      <p:sp>
        <p:nvSpPr>
          <p:cNvPr id="12" name="Hexagon 11">
            <a:extLst>
              <a:ext uri="{FF2B5EF4-FFF2-40B4-BE49-F238E27FC236}">
                <a16:creationId xmlns:a16="http://schemas.microsoft.com/office/drawing/2014/main" id="{1C6E75CA-2DDD-4660-8F4E-E04F16D12CD0}"/>
              </a:ext>
            </a:extLst>
          </p:cNvPr>
          <p:cNvSpPr/>
          <p:nvPr/>
        </p:nvSpPr>
        <p:spPr>
          <a:xfrm rot="16200000">
            <a:off x="7845615" y="2135438"/>
            <a:ext cx="2012307" cy="1527047"/>
          </a:xfrm>
          <a:prstGeom prst="hexagon">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May (13765)</a:t>
            </a:r>
            <a:endParaRPr lang="en-IN" dirty="0"/>
          </a:p>
        </p:txBody>
      </p:sp>
      <p:sp>
        <p:nvSpPr>
          <p:cNvPr id="13" name="Hexagon 12">
            <a:extLst>
              <a:ext uri="{FF2B5EF4-FFF2-40B4-BE49-F238E27FC236}">
                <a16:creationId xmlns:a16="http://schemas.microsoft.com/office/drawing/2014/main" id="{5E642CED-A94D-435A-BCDC-341C90541A2B}"/>
              </a:ext>
            </a:extLst>
          </p:cNvPr>
          <p:cNvSpPr/>
          <p:nvPr/>
        </p:nvSpPr>
        <p:spPr>
          <a:xfrm rot="16200000">
            <a:off x="9400009" y="2135438"/>
            <a:ext cx="2012307" cy="152704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June (5339)</a:t>
            </a:r>
            <a:endParaRPr lang="en-IN" dirty="0"/>
          </a:p>
        </p:txBody>
      </p:sp>
      <p:sp>
        <p:nvSpPr>
          <p:cNvPr id="14" name="Hexagon 13">
            <a:extLst>
              <a:ext uri="{FF2B5EF4-FFF2-40B4-BE49-F238E27FC236}">
                <a16:creationId xmlns:a16="http://schemas.microsoft.com/office/drawing/2014/main" id="{3B42FA51-C7D1-4303-983D-9EC102D0C045}"/>
              </a:ext>
            </a:extLst>
          </p:cNvPr>
          <p:cNvSpPr/>
          <p:nvPr/>
        </p:nvSpPr>
        <p:spPr>
          <a:xfrm rot="16200000">
            <a:off x="2381695" y="3795186"/>
            <a:ext cx="2012307" cy="152704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July (6894)</a:t>
            </a:r>
            <a:endParaRPr lang="en-IN" dirty="0"/>
          </a:p>
        </p:txBody>
      </p:sp>
      <p:sp>
        <p:nvSpPr>
          <p:cNvPr id="16" name="Hexagon 15">
            <a:extLst>
              <a:ext uri="{FF2B5EF4-FFF2-40B4-BE49-F238E27FC236}">
                <a16:creationId xmlns:a16="http://schemas.microsoft.com/office/drawing/2014/main" id="{EDB00FEF-3148-47B6-8F95-0CD72C87A89B}"/>
              </a:ext>
            </a:extLst>
          </p:cNvPr>
          <p:cNvSpPr/>
          <p:nvPr/>
        </p:nvSpPr>
        <p:spPr>
          <a:xfrm rot="16200000">
            <a:off x="3945319" y="3795186"/>
            <a:ext cx="2012307" cy="152704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Aug (6245)</a:t>
            </a:r>
            <a:endParaRPr lang="en-IN" dirty="0"/>
          </a:p>
        </p:txBody>
      </p:sp>
      <p:sp>
        <p:nvSpPr>
          <p:cNvPr id="17" name="Hexagon 16">
            <a:extLst>
              <a:ext uri="{FF2B5EF4-FFF2-40B4-BE49-F238E27FC236}">
                <a16:creationId xmlns:a16="http://schemas.microsoft.com/office/drawing/2014/main" id="{F4C40277-BA05-42F7-9A98-63EB8C1C2719}"/>
              </a:ext>
            </a:extLst>
          </p:cNvPr>
          <p:cNvSpPr/>
          <p:nvPr/>
        </p:nvSpPr>
        <p:spPr>
          <a:xfrm rot="16200000">
            <a:off x="5509325" y="3795186"/>
            <a:ext cx="2012307" cy="152704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Sep (579)</a:t>
            </a:r>
            <a:endParaRPr lang="en-IN" dirty="0"/>
          </a:p>
        </p:txBody>
      </p:sp>
      <p:sp>
        <p:nvSpPr>
          <p:cNvPr id="18" name="Hexagon 17">
            <a:extLst>
              <a:ext uri="{FF2B5EF4-FFF2-40B4-BE49-F238E27FC236}">
                <a16:creationId xmlns:a16="http://schemas.microsoft.com/office/drawing/2014/main" id="{15F1AD8C-0836-4B4F-90A3-BDF72F984664}"/>
              </a:ext>
            </a:extLst>
          </p:cNvPr>
          <p:cNvSpPr/>
          <p:nvPr/>
        </p:nvSpPr>
        <p:spPr>
          <a:xfrm rot="16200000">
            <a:off x="7063615" y="3795186"/>
            <a:ext cx="2012307" cy="152704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October (738)</a:t>
            </a:r>
            <a:endParaRPr lang="en-IN" dirty="0"/>
          </a:p>
        </p:txBody>
      </p:sp>
      <p:sp>
        <p:nvSpPr>
          <p:cNvPr id="19" name="Hexagon 18">
            <a:extLst>
              <a:ext uri="{FF2B5EF4-FFF2-40B4-BE49-F238E27FC236}">
                <a16:creationId xmlns:a16="http://schemas.microsoft.com/office/drawing/2014/main" id="{031EEAEF-A844-44FD-ABC3-B7E436AB9272}"/>
              </a:ext>
            </a:extLst>
          </p:cNvPr>
          <p:cNvSpPr/>
          <p:nvPr/>
        </p:nvSpPr>
        <p:spPr>
          <a:xfrm rot="16200000">
            <a:off x="8617905" y="3795186"/>
            <a:ext cx="2012307" cy="152704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Nov (3970)</a:t>
            </a:r>
            <a:endParaRPr lang="en-IN" dirty="0"/>
          </a:p>
        </p:txBody>
      </p:sp>
      <p:sp>
        <p:nvSpPr>
          <p:cNvPr id="20" name="Hexagon 19">
            <a:extLst>
              <a:ext uri="{FF2B5EF4-FFF2-40B4-BE49-F238E27FC236}">
                <a16:creationId xmlns:a16="http://schemas.microsoft.com/office/drawing/2014/main" id="{E17A201E-7B95-4BF5-A916-142F19CF2E19}"/>
              </a:ext>
            </a:extLst>
          </p:cNvPr>
          <p:cNvSpPr/>
          <p:nvPr/>
        </p:nvSpPr>
        <p:spPr>
          <a:xfrm rot="16200000">
            <a:off x="10181528" y="3795186"/>
            <a:ext cx="2012307" cy="152704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December (214)</a:t>
            </a:r>
            <a:endParaRPr lang="en-IN" dirty="0"/>
          </a:p>
        </p:txBody>
      </p:sp>
      <p:grpSp>
        <p:nvGrpSpPr>
          <p:cNvPr id="651" name="Group 650">
            <a:extLst>
              <a:ext uri="{FF2B5EF4-FFF2-40B4-BE49-F238E27FC236}">
                <a16:creationId xmlns:a16="http://schemas.microsoft.com/office/drawing/2014/main" id="{4C9C4BA1-7A6E-41AE-AD98-5DD093A599D4}"/>
              </a:ext>
            </a:extLst>
          </p:cNvPr>
          <p:cNvGrpSpPr/>
          <p:nvPr/>
        </p:nvGrpSpPr>
        <p:grpSpPr>
          <a:xfrm>
            <a:off x="2060618" y="5564860"/>
            <a:ext cx="10450926" cy="1293140"/>
            <a:chOff x="2060618" y="5564860"/>
            <a:chExt cx="10450926" cy="1293140"/>
          </a:xfrm>
        </p:grpSpPr>
        <p:grpSp>
          <p:nvGrpSpPr>
            <p:cNvPr id="75" name="Group 74">
              <a:extLst>
                <a:ext uri="{FF2B5EF4-FFF2-40B4-BE49-F238E27FC236}">
                  <a16:creationId xmlns:a16="http://schemas.microsoft.com/office/drawing/2014/main" id="{08066115-059E-4401-8239-DE1E1A23CD86}"/>
                </a:ext>
              </a:extLst>
            </p:cNvPr>
            <p:cNvGrpSpPr/>
            <p:nvPr/>
          </p:nvGrpSpPr>
          <p:grpSpPr>
            <a:xfrm>
              <a:off x="8307943" y="5564860"/>
              <a:ext cx="2647478" cy="664612"/>
              <a:chOff x="2023173" y="5564863"/>
              <a:chExt cx="2656269" cy="922804"/>
            </a:xfrm>
          </p:grpSpPr>
          <p:grpSp>
            <p:nvGrpSpPr>
              <p:cNvPr id="76" name="Group 75">
                <a:extLst>
                  <a:ext uri="{FF2B5EF4-FFF2-40B4-BE49-F238E27FC236}">
                    <a16:creationId xmlns:a16="http://schemas.microsoft.com/office/drawing/2014/main" id="{5EFBB43C-7C5C-4F4C-A6D8-F60BC7250205}"/>
                  </a:ext>
                </a:extLst>
              </p:cNvPr>
              <p:cNvGrpSpPr/>
              <p:nvPr/>
            </p:nvGrpSpPr>
            <p:grpSpPr>
              <a:xfrm>
                <a:off x="2023173" y="5969416"/>
                <a:ext cx="2656269" cy="518251"/>
                <a:chOff x="7404849" y="534510"/>
                <a:chExt cx="2656269" cy="518251"/>
              </a:xfrm>
            </p:grpSpPr>
            <p:grpSp>
              <p:nvGrpSpPr>
                <p:cNvPr id="80" name="Group 79">
                  <a:extLst>
                    <a:ext uri="{FF2B5EF4-FFF2-40B4-BE49-F238E27FC236}">
                      <a16:creationId xmlns:a16="http://schemas.microsoft.com/office/drawing/2014/main" id="{F81AF8CE-3367-4F0A-B050-3A120941715C}"/>
                    </a:ext>
                  </a:extLst>
                </p:cNvPr>
                <p:cNvGrpSpPr/>
                <p:nvPr/>
              </p:nvGrpSpPr>
              <p:grpSpPr>
                <a:xfrm>
                  <a:off x="7404849" y="534510"/>
                  <a:ext cx="1515769" cy="512812"/>
                  <a:chOff x="7404850" y="534510"/>
                  <a:chExt cx="1911000" cy="512812"/>
                </a:xfrm>
              </p:grpSpPr>
              <p:sp>
                <p:nvSpPr>
                  <p:cNvPr id="84" name="TextBox 83">
                    <a:extLst>
                      <a:ext uri="{FF2B5EF4-FFF2-40B4-BE49-F238E27FC236}">
                        <a16:creationId xmlns:a16="http://schemas.microsoft.com/office/drawing/2014/main" id="{DE7121AC-6EC8-4A89-B641-51926B9680F0}"/>
                      </a:ext>
                    </a:extLst>
                  </p:cNvPr>
                  <p:cNvSpPr txBox="1"/>
                  <p:nvPr/>
                </p:nvSpPr>
                <p:spPr>
                  <a:xfrm>
                    <a:off x="7604952" y="534510"/>
                    <a:ext cx="1710898" cy="512812"/>
                  </a:xfrm>
                  <a:prstGeom prst="rect">
                    <a:avLst/>
                  </a:prstGeom>
                  <a:noFill/>
                </p:spPr>
                <p:txBody>
                  <a:bodyPr wrap="square" rtlCol="0">
                    <a:spAutoFit/>
                  </a:bodyPr>
                  <a:lstStyle/>
                  <a:p>
                    <a:r>
                      <a:rPr lang="en-US" dirty="0"/>
                      <a:t>Yes: 403</a:t>
                    </a:r>
                    <a:endParaRPr lang="en-IN" dirty="0"/>
                  </a:p>
                </p:txBody>
              </p:sp>
              <p:pic>
                <p:nvPicPr>
                  <p:cNvPr id="85" name="Graphic 84" descr="Checkmark">
                    <a:extLst>
                      <a:ext uri="{FF2B5EF4-FFF2-40B4-BE49-F238E27FC236}">
                        <a16:creationId xmlns:a16="http://schemas.microsoft.com/office/drawing/2014/main" id="{221CBBF0-1C9A-4546-B118-886377EB77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4850" y="632523"/>
                    <a:ext cx="248286" cy="290124"/>
                  </a:xfrm>
                  <a:prstGeom prst="rect">
                    <a:avLst/>
                  </a:prstGeom>
                </p:spPr>
              </p:pic>
            </p:grpSp>
            <p:grpSp>
              <p:nvGrpSpPr>
                <p:cNvPr id="81" name="Group 80">
                  <a:extLst>
                    <a:ext uri="{FF2B5EF4-FFF2-40B4-BE49-F238E27FC236}">
                      <a16:creationId xmlns:a16="http://schemas.microsoft.com/office/drawing/2014/main" id="{55BA2E7A-055B-4275-81E7-EB85101997F0}"/>
                    </a:ext>
                  </a:extLst>
                </p:cNvPr>
                <p:cNvGrpSpPr/>
                <p:nvPr/>
              </p:nvGrpSpPr>
              <p:grpSpPr>
                <a:xfrm>
                  <a:off x="8560690" y="539948"/>
                  <a:ext cx="1500428" cy="512813"/>
                  <a:chOff x="8578620" y="459263"/>
                  <a:chExt cx="1500428" cy="512813"/>
                </a:xfrm>
              </p:grpSpPr>
              <p:pic>
                <p:nvPicPr>
                  <p:cNvPr id="82" name="Graphic 81" descr="Close">
                    <a:extLst>
                      <a:ext uri="{FF2B5EF4-FFF2-40B4-BE49-F238E27FC236}">
                        <a16:creationId xmlns:a16="http://schemas.microsoft.com/office/drawing/2014/main" id="{7524E1ED-0EC1-41B6-B8D0-A65876D016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8620" y="596664"/>
                    <a:ext cx="248286" cy="248286"/>
                  </a:xfrm>
                  <a:prstGeom prst="rect">
                    <a:avLst/>
                  </a:prstGeom>
                </p:spPr>
              </p:pic>
              <p:sp>
                <p:nvSpPr>
                  <p:cNvPr id="83" name="TextBox 82">
                    <a:extLst>
                      <a:ext uri="{FF2B5EF4-FFF2-40B4-BE49-F238E27FC236}">
                        <a16:creationId xmlns:a16="http://schemas.microsoft.com/office/drawing/2014/main" id="{D4B82257-79EA-45AA-8D73-E5D249052365}"/>
                      </a:ext>
                    </a:extLst>
                  </p:cNvPr>
                  <p:cNvSpPr txBox="1"/>
                  <p:nvPr/>
                </p:nvSpPr>
                <p:spPr>
                  <a:xfrm>
                    <a:off x="8758513" y="459263"/>
                    <a:ext cx="1320535" cy="512813"/>
                  </a:xfrm>
                  <a:prstGeom prst="rect">
                    <a:avLst/>
                  </a:prstGeom>
                  <a:noFill/>
                </p:spPr>
                <p:txBody>
                  <a:bodyPr wrap="square" rtlCol="0">
                    <a:spAutoFit/>
                  </a:bodyPr>
                  <a:lstStyle/>
                  <a:p>
                    <a:r>
                      <a:rPr lang="en-US" dirty="0"/>
                      <a:t>No: 3567</a:t>
                    </a:r>
                    <a:endParaRPr lang="en-IN" dirty="0"/>
                  </a:p>
                </p:txBody>
              </p:sp>
            </p:grpSp>
          </p:grpSp>
          <p:grpSp>
            <p:nvGrpSpPr>
              <p:cNvPr id="77" name="Group 76">
                <a:extLst>
                  <a:ext uri="{FF2B5EF4-FFF2-40B4-BE49-F238E27FC236}">
                    <a16:creationId xmlns:a16="http://schemas.microsoft.com/office/drawing/2014/main" id="{4B46C56A-794A-4731-AF8D-947E54F503D0}"/>
                  </a:ext>
                </a:extLst>
              </p:cNvPr>
              <p:cNvGrpSpPr/>
              <p:nvPr/>
            </p:nvGrpSpPr>
            <p:grpSpPr>
              <a:xfrm>
                <a:off x="2812633" y="5564863"/>
                <a:ext cx="979485" cy="470678"/>
                <a:chOff x="2813046" y="5564863"/>
                <a:chExt cx="979485" cy="470678"/>
              </a:xfrm>
            </p:grpSpPr>
            <p:cxnSp>
              <p:nvCxnSpPr>
                <p:cNvPr id="78" name="Straight Arrow Connector 77">
                  <a:extLst>
                    <a:ext uri="{FF2B5EF4-FFF2-40B4-BE49-F238E27FC236}">
                      <a16:creationId xmlns:a16="http://schemas.microsoft.com/office/drawing/2014/main" id="{E4235359-6E89-4DEF-A3AE-594CE4C69C1C}"/>
                    </a:ext>
                  </a:extLst>
                </p:cNvPr>
                <p:cNvCxnSpPr>
                  <a:cxnSpLocks/>
                </p:cNvCxnSpPr>
                <p:nvPr/>
              </p:nvCxnSpPr>
              <p:spPr>
                <a:xfrm flipH="1">
                  <a:off x="2813046" y="5564863"/>
                  <a:ext cx="503495" cy="470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53F4E82-E53C-4A7C-8365-5CD21514C3CF}"/>
                    </a:ext>
                  </a:extLst>
                </p:cNvPr>
                <p:cNvCxnSpPr>
                  <a:cxnSpLocks/>
                </p:cNvCxnSpPr>
                <p:nvPr/>
              </p:nvCxnSpPr>
              <p:spPr>
                <a:xfrm>
                  <a:off x="3345657" y="5564863"/>
                  <a:ext cx="446874" cy="470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6" name="Group 85">
              <a:extLst>
                <a:ext uri="{FF2B5EF4-FFF2-40B4-BE49-F238E27FC236}">
                  <a16:creationId xmlns:a16="http://schemas.microsoft.com/office/drawing/2014/main" id="{E0EEFE2C-4590-4D65-B156-76D42771AB77}"/>
                </a:ext>
              </a:extLst>
            </p:cNvPr>
            <p:cNvGrpSpPr/>
            <p:nvPr/>
          </p:nvGrpSpPr>
          <p:grpSpPr>
            <a:xfrm>
              <a:off x="5198265" y="5564860"/>
              <a:ext cx="2647477" cy="664612"/>
              <a:chOff x="2023174" y="5564863"/>
              <a:chExt cx="2656268" cy="922804"/>
            </a:xfrm>
          </p:grpSpPr>
          <p:grpSp>
            <p:nvGrpSpPr>
              <p:cNvPr id="87" name="Group 86">
                <a:extLst>
                  <a:ext uri="{FF2B5EF4-FFF2-40B4-BE49-F238E27FC236}">
                    <a16:creationId xmlns:a16="http://schemas.microsoft.com/office/drawing/2014/main" id="{B5DFD163-8678-4E19-920D-3628273BB600}"/>
                  </a:ext>
                </a:extLst>
              </p:cNvPr>
              <p:cNvGrpSpPr/>
              <p:nvPr/>
            </p:nvGrpSpPr>
            <p:grpSpPr>
              <a:xfrm>
                <a:off x="2023174" y="5969419"/>
                <a:ext cx="2656268" cy="518248"/>
                <a:chOff x="7404850" y="534513"/>
                <a:chExt cx="2656268" cy="518248"/>
              </a:xfrm>
            </p:grpSpPr>
            <p:grpSp>
              <p:nvGrpSpPr>
                <p:cNvPr id="91" name="Group 90">
                  <a:extLst>
                    <a:ext uri="{FF2B5EF4-FFF2-40B4-BE49-F238E27FC236}">
                      <a16:creationId xmlns:a16="http://schemas.microsoft.com/office/drawing/2014/main" id="{5FCAA368-7CBC-4FEB-B06F-8FE6872C8485}"/>
                    </a:ext>
                  </a:extLst>
                </p:cNvPr>
                <p:cNvGrpSpPr/>
                <p:nvPr/>
              </p:nvGrpSpPr>
              <p:grpSpPr>
                <a:xfrm>
                  <a:off x="7404850" y="534513"/>
                  <a:ext cx="1515613" cy="512812"/>
                  <a:chOff x="7404850" y="534513"/>
                  <a:chExt cx="1910803" cy="512812"/>
                </a:xfrm>
              </p:grpSpPr>
              <p:sp>
                <p:nvSpPr>
                  <p:cNvPr id="95" name="TextBox 94">
                    <a:extLst>
                      <a:ext uri="{FF2B5EF4-FFF2-40B4-BE49-F238E27FC236}">
                        <a16:creationId xmlns:a16="http://schemas.microsoft.com/office/drawing/2014/main" id="{6B67E4C6-1B38-4104-91A4-3134A4792126}"/>
                      </a:ext>
                    </a:extLst>
                  </p:cNvPr>
                  <p:cNvSpPr txBox="1"/>
                  <p:nvPr/>
                </p:nvSpPr>
                <p:spPr>
                  <a:xfrm>
                    <a:off x="7604755" y="534513"/>
                    <a:ext cx="1710898" cy="512812"/>
                  </a:xfrm>
                  <a:prstGeom prst="rect">
                    <a:avLst/>
                  </a:prstGeom>
                  <a:noFill/>
                </p:spPr>
                <p:txBody>
                  <a:bodyPr wrap="square" rtlCol="0">
                    <a:spAutoFit/>
                  </a:bodyPr>
                  <a:lstStyle/>
                  <a:p>
                    <a:r>
                      <a:rPr lang="en-US" dirty="0"/>
                      <a:t>Yes: 269</a:t>
                    </a:r>
                    <a:endParaRPr lang="en-IN" dirty="0"/>
                  </a:p>
                </p:txBody>
              </p:sp>
              <p:pic>
                <p:nvPicPr>
                  <p:cNvPr id="96" name="Graphic 95" descr="Checkmark">
                    <a:extLst>
                      <a:ext uri="{FF2B5EF4-FFF2-40B4-BE49-F238E27FC236}">
                        <a16:creationId xmlns:a16="http://schemas.microsoft.com/office/drawing/2014/main" id="{00096DBF-9873-4384-A908-A8C2341421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4850" y="632523"/>
                    <a:ext cx="248286" cy="290124"/>
                  </a:xfrm>
                  <a:prstGeom prst="rect">
                    <a:avLst/>
                  </a:prstGeom>
                </p:spPr>
              </p:pic>
            </p:grpSp>
            <p:grpSp>
              <p:nvGrpSpPr>
                <p:cNvPr id="92" name="Group 91">
                  <a:extLst>
                    <a:ext uri="{FF2B5EF4-FFF2-40B4-BE49-F238E27FC236}">
                      <a16:creationId xmlns:a16="http://schemas.microsoft.com/office/drawing/2014/main" id="{E298ACAF-DFAC-4C81-BEA2-F94EB5B0A8A2}"/>
                    </a:ext>
                  </a:extLst>
                </p:cNvPr>
                <p:cNvGrpSpPr/>
                <p:nvPr/>
              </p:nvGrpSpPr>
              <p:grpSpPr>
                <a:xfrm>
                  <a:off x="8560690" y="539948"/>
                  <a:ext cx="1500428" cy="512813"/>
                  <a:chOff x="8578620" y="459263"/>
                  <a:chExt cx="1500428" cy="512813"/>
                </a:xfrm>
              </p:grpSpPr>
              <p:pic>
                <p:nvPicPr>
                  <p:cNvPr id="93" name="Graphic 92" descr="Close">
                    <a:extLst>
                      <a:ext uri="{FF2B5EF4-FFF2-40B4-BE49-F238E27FC236}">
                        <a16:creationId xmlns:a16="http://schemas.microsoft.com/office/drawing/2014/main" id="{289733F9-6E49-44CA-9614-50B3329BDD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8620" y="596664"/>
                    <a:ext cx="248286" cy="248286"/>
                  </a:xfrm>
                  <a:prstGeom prst="rect">
                    <a:avLst/>
                  </a:prstGeom>
                </p:spPr>
              </p:pic>
              <p:sp>
                <p:nvSpPr>
                  <p:cNvPr id="94" name="TextBox 93">
                    <a:extLst>
                      <a:ext uri="{FF2B5EF4-FFF2-40B4-BE49-F238E27FC236}">
                        <a16:creationId xmlns:a16="http://schemas.microsoft.com/office/drawing/2014/main" id="{20A60806-C130-4E29-A2B4-9926925796C1}"/>
                      </a:ext>
                    </a:extLst>
                  </p:cNvPr>
                  <p:cNvSpPr txBox="1"/>
                  <p:nvPr/>
                </p:nvSpPr>
                <p:spPr>
                  <a:xfrm>
                    <a:off x="8758513" y="459263"/>
                    <a:ext cx="1320535" cy="512813"/>
                  </a:xfrm>
                  <a:prstGeom prst="rect">
                    <a:avLst/>
                  </a:prstGeom>
                  <a:noFill/>
                </p:spPr>
                <p:txBody>
                  <a:bodyPr wrap="square" rtlCol="0">
                    <a:spAutoFit/>
                  </a:bodyPr>
                  <a:lstStyle/>
                  <a:p>
                    <a:r>
                      <a:rPr lang="en-US" dirty="0"/>
                      <a:t>No: 310</a:t>
                    </a:r>
                    <a:endParaRPr lang="en-IN" dirty="0"/>
                  </a:p>
                </p:txBody>
              </p:sp>
            </p:grpSp>
          </p:grpSp>
          <p:grpSp>
            <p:nvGrpSpPr>
              <p:cNvPr id="88" name="Group 87">
                <a:extLst>
                  <a:ext uri="{FF2B5EF4-FFF2-40B4-BE49-F238E27FC236}">
                    <a16:creationId xmlns:a16="http://schemas.microsoft.com/office/drawing/2014/main" id="{D15F9773-852C-4424-A67F-592C63BC4020}"/>
                  </a:ext>
                </a:extLst>
              </p:cNvPr>
              <p:cNvGrpSpPr/>
              <p:nvPr/>
            </p:nvGrpSpPr>
            <p:grpSpPr>
              <a:xfrm>
                <a:off x="2812633" y="5564863"/>
                <a:ext cx="979485" cy="470678"/>
                <a:chOff x="2813046" y="5564863"/>
                <a:chExt cx="979485" cy="470678"/>
              </a:xfrm>
            </p:grpSpPr>
            <p:cxnSp>
              <p:nvCxnSpPr>
                <p:cNvPr id="89" name="Straight Arrow Connector 88">
                  <a:extLst>
                    <a:ext uri="{FF2B5EF4-FFF2-40B4-BE49-F238E27FC236}">
                      <a16:creationId xmlns:a16="http://schemas.microsoft.com/office/drawing/2014/main" id="{A25513E9-A3DF-4E19-8D0E-5629696C307F}"/>
                    </a:ext>
                  </a:extLst>
                </p:cNvPr>
                <p:cNvCxnSpPr>
                  <a:cxnSpLocks/>
                </p:cNvCxnSpPr>
                <p:nvPr/>
              </p:nvCxnSpPr>
              <p:spPr>
                <a:xfrm flipH="1">
                  <a:off x="2813046" y="5564863"/>
                  <a:ext cx="503495" cy="470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B5ACFFF-4528-4B54-97F0-F0E32312C0BB}"/>
                    </a:ext>
                  </a:extLst>
                </p:cNvPr>
                <p:cNvCxnSpPr>
                  <a:cxnSpLocks/>
                </p:cNvCxnSpPr>
                <p:nvPr/>
              </p:nvCxnSpPr>
              <p:spPr>
                <a:xfrm>
                  <a:off x="3345657" y="5564863"/>
                  <a:ext cx="446874" cy="470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981D3FBC-DE4D-45B8-90A3-19B74EC10378}"/>
                </a:ext>
              </a:extLst>
            </p:cNvPr>
            <p:cNvGrpSpPr/>
            <p:nvPr/>
          </p:nvGrpSpPr>
          <p:grpSpPr>
            <a:xfrm>
              <a:off x="2060618" y="5564860"/>
              <a:ext cx="2647478" cy="664612"/>
              <a:chOff x="2023173" y="5564863"/>
              <a:chExt cx="2656269" cy="922804"/>
            </a:xfrm>
          </p:grpSpPr>
          <p:grpSp>
            <p:nvGrpSpPr>
              <p:cNvPr id="98" name="Group 97">
                <a:extLst>
                  <a:ext uri="{FF2B5EF4-FFF2-40B4-BE49-F238E27FC236}">
                    <a16:creationId xmlns:a16="http://schemas.microsoft.com/office/drawing/2014/main" id="{3419A120-1C97-4A60-B60E-3FFCBD97A72A}"/>
                  </a:ext>
                </a:extLst>
              </p:cNvPr>
              <p:cNvGrpSpPr/>
              <p:nvPr/>
            </p:nvGrpSpPr>
            <p:grpSpPr>
              <a:xfrm>
                <a:off x="2023173" y="5969416"/>
                <a:ext cx="2656269" cy="518251"/>
                <a:chOff x="7404849" y="534510"/>
                <a:chExt cx="2656269" cy="518251"/>
              </a:xfrm>
            </p:grpSpPr>
            <p:grpSp>
              <p:nvGrpSpPr>
                <p:cNvPr id="102" name="Group 101">
                  <a:extLst>
                    <a:ext uri="{FF2B5EF4-FFF2-40B4-BE49-F238E27FC236}">
                      <a16:creationId xmlns:a16="http://schemas.microsoft.com/office/drawing/2014/main" id="{FD96B166-C546-41D1-A31B-488D7FB1D14A}"/>
                    </a:ext>
                  </a:extLst>
                </p:cNvPr>
                <p:cNvGrpSpPr/>
                <p:nvPr/>
              </p:nvGrpSpPr>
              <p:grpSpPr>
                <a:xfrm>
                  <a:off x="7404849" y="534510"/>
                  <a:ext cx="1515769" cy="512812"/>
                  <a:chOff x="7404850" y="534510"/>
                  <a:chExt cx="1911000" cy="512812"/>
                </a:xfrm>
              </p:grpSpPr>
              <p:sp>
                <p:nvSpPr>
                  <p:cNvPr id="106" name="TextBox 105">
                    <a:extLst>
                      <a:ext uri="{FF2B5EF4-FFF2-40B4-BE49-F238E27FC236}">
                        <a16:creationId xmlns:a16="http://schemas.microsoft.com/office/drawing/2014/main" id="{8AEBB90E-E6F9-42A1-8990-2F51B655F0A5}"/>
                      </a:ext>
                    </a:extLst>
                  </p:cNvPr>
                  <p:cNvSpPr txBox="1"/>
                  <p:nvPr/>
                </p:nvSpPr>
                <p:spPr>
                  <a:xfrm>
                    <a:off x="7604952" y="534510"/>
                    <a:ext cx="1710898" cy="512812"/>
                  </a:xfrm>
                  <a:prstGeom prst="rect">
                    <a:avLst/>
                  </a:prstGeom>
                  <a:noFill/>
                </p:spPr>
                <p:txBody>
                  <a:bodyPr wrap="square" rtlCol="0">
                    <a:spAutoFit/>
                  </a:bodyPr>
                  <a:lstStyle/>
                  <a:p>
                    <a:r>
                      <a:rPr lang="en-US" dirty="0"/>
                      <a:t>Yes: 627</a:t>
                    </a:r>
                    <a:endParaRPr lang="en-IN" dirty="0"/>
                  </a:p>
                </p:txBody>
              </p:sp>
              <p:pic>
                <p:nvPicPr>
                  <p:cNvPr id="107" name="Graphic 106" descr="Checkmark">
                    <a:extLst>
                      <a:ext uri="{FF2B5EF4-FFF2-40B4-BE49-F238E27FC236}">
                        <a16:creationId xmlns:a16="http://schemas.microsoft.com/office/drawing/2014/main" id="{D8AFAE5D-31EB-4E50-A114-88A24EB821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4850" y="632523"/>
                    <a:ext cx="248286" cy="290124"/>
                  </a:xfrm>
                  <a:prstGeom prst="rect">
                    <a:avLst/>
                  </a:prstGeom>
                </p:spPr>
              </p:pic>
            </p:grpSp>
            <p:grpSp>
              <p:nvGrpSpPr>
                <p:cNvPr id="103" name="Group 102">
                  <a:extLst>
                    <a:ext uri="{FF2B5EF4-FFF2-40B4-BE49-F238E27FC236}">
                      <a16:creationId xmlns:a16="http://schemas.microsoft.com/office/drawing/2014/main" id="{57414221-D699-4ADA-BCB8-0C26F71DF754}"/>
                    </a:ext>
                  </a:extLst>
                </p:cNvPr>
                <p:cNvGrpSpPr/>
                <p:nvPr/>
              </p:nvGrpSpPr>
              <p:grpSpPr>
                <a:xfrm>
                  <a:off x="8560690" y="539948"/>
                  <a:ext cx="1500428" cy="512813"/>
                  <a:chOff x="8578620" y="459263"/>
                  <a:chExt cx="1500428" cy="512813"/>
                </a:xfrm>
              </p:grpSpPr>
              <p:pic>
                <p:nvPicPr>
                  <p:cNvPr id="104" name="Graphic 103" descr="Close">
                    <a:extLst>
                      <a:ext uri="{FF2B5EF4-FFF2-40B4-BE49-F238E27FC236}">
                        <a16:creationId xmlns:a16="http://schemas.microsoft.com/office/drawing/2014/main" id="{97A9C354-CAE7-4F3E-9DBC-51FE29BEE0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8620" y="596664"/>
                    <a:ext cx="248286" cy="248286"/>
                  </a:xfrm>
                  <a:prstGeom prst="rect">
                    <a:avLst/>
                  </a:prstGeom>
                </p:spPr>
              </p:pic>
              <p:sp>
                <p:nvSpPr>
                  <p:cNvPr id="105" name="TextBox 104">
                    <a:extLst>
                      <a:ext uri="{FF2B5EF4-FFF2-40B4-BE49-F238E27FC236}">
                        <a16:creationId xmlns:a16="http://schemas.microsoft.com/office/drawing/2014/main" id="{ADB699DF-D1B6-4234-8CC7-955AC05AF49C}"/>
                      </a:ext>
                    </a:extLst>
                  </p:cNvPr>
                  <p:cNvSpPr txBox="1"/>
                  <p:nvPr/>
                </p:nvSpPr>
                <p:spPr>
                  <a:xfrm>
                    <a:off x="8758513" y="459263"/>
                    <a:ext cx="1320535" cy="512813"/>
                  </a:xfrm>
                  <a:prstGeom prst="rect">
                    <a:avLst/>
                  </a:prstGeom>
                  <a:noFill/>
                </p:spPr>
                <p:txBody>
                  <a:bodyPr wrap="square" rtlCol="0">
                    <a:spAutoFit/>
                  </a:bodyPr>
                  <a:lstStyle/>
                  <a:p>
                    <a:r>
                      <a:rPr lang="en-US" dirty="0"/>
                      <a:t>No: 6267</a:t>
                    </a:r>
                    <a:endParaRPr lang="en-IN" dirty="0"/>
                  </a:p>
                </p:txBody>
              </p:sp>
            </p:grpSp>
          </p:grpSp>
          <p:grpSp>
            <p:nvGrpSpPr>
              <p:cNvPr id="99" name="Group 98">
                <a:extLst>
                  <a:ext uri="{FF2B5EF4-FFF2-40B4-BE49-F238E27FC236}">
                    <a16:creationId xmlns:a16="http://schemas.microsoft.com/office/drawing/2014/main" id="{01D20A7A-5600-43B5-87D9-E7921AF6024C}"/>
                  </a:ext>
                </a:extLst>
              </p:cNvPr>
              <p:cNvGrpSpPr/>
              <p:nvPr/>
            </p:nvGrpSpPr>
            <p:grpSpPr>
              <a:xfrm>
                <a:off x="2812633" y="5564863"/>
                <a:ext cx="979485" cy="470678"/>
                <a:chOff x="2813046" y="5564863"/>
                <a:chExt cx="979485" cy="470678"/>
              </a:xfrm>
            </p:grpSpPr>
            <p:cxnSp>
              <p:nvCxnSpPr>
                <p:cNvPr id="100" name="Straight Arrow Connector 99">
                  <a:extLst>
                    <a:ext uri="{FF2B5EF4-FFF2-40B4-BE49-F238E27FC236}">
                      <a16:creationId xmlns:a16="http://schemas.microsoft.com/office/drawing/2014/main" id="{8346B43D-BAAB-4199-BC34-9583DE3D46BC}"/>
                    </a:ext>
                  </a:extLst>
                </p:cNvPr>
                <p:cNvCxnSpPr>
                  <a:cxnSpLocks/>
                </p:cNvCxnSpPr>
                <p:nvPr/>
              </p:nvCxnSpPr>
              <p:spPr>
                <a:xfrm flipH="1">
                  <a:off x="2813046" y="5564863"/>
                  <a:ext cx="503495" cy="470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B2A5443-2762-440A-84CF-EEE444C5B479}"/>
                    </a:ext>
                  </a:extLst>
                </p:cNvPr>
                <p:cNvCxnSpPr>
                  <a:cxnSpLocks/>
                </p:cNvCxnSpPr>
                <p:nvPr/>
              </p:nvCxnSpPr>
              <p:spPr>
                <a:xfrm>
                  <a:off x="3345657" y="5564863"/>
                  <a:ext cx="446874" cy="470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448F0620-E064-48DF-92D2-FB62408F967D}"/>
                </a:ext>
              </a:extLst>
            </p:cNvPr>
            <p:cNvGrpSpPr/>
            <p:nvPr/>
          </p:nvGrpSpPr>
          <p:grpSpPr>
            <a:xfrm>
              <a:off x="3614916" y="5564863"/>
              <a:ext cx="2656268" cy="1279221"/>
              <a:chOff x="3614916" y="5564863"/>
              <a:chExt cx="2656268" cy="1279221"/>
            </a:xfrm>
          </p:grpSpPr>
          <p:grpSp>
            <p:nvGrpSpPr>
              <p:cNvPr id="42" name="Group 41">
                <a:extLst>
                  <a:ext uri="{FF2B5EF4-FFF2-40B4-BE49-F238E27FC236}">
                    <a16:creationId xmlns:a16="http://schemas.microsoft.com/office/drawing/2014/main" id="{F9564909-BF10-44C3-9624-6F592A811182}"/>
                  </a:ext>
                </a:extLst>
              </p:cNvPr>
              <p:cNvGrpSpPr/>
              <p:nvPr/>
            </p:nvGrpSpPr>
            <p:grpSpPr>
              <a:xfrm>
                <a:off x="3614916" y="5972186"/>
                <a:ext cx="2656268" cy="871898"/>
                <a:chOff x="2023174" y="5564863"/>
                <a:chExt cx="2656268" cy="871898"/>
              </a:xfrm>
            </p:grpSpPr>
            <p:grpSp>
              <p:nvGrpSpPr>
                <p:cNvPr id="43" name="Group 42">
                  <a:extLst>
                    <a:ext uri="{FF2B5EF4-FFF2-40B4-BE49-F238E27FC236}">
                      <a16:creationId xmlns:a16="http://schemas.microsoft.com/office/drawing/2014/main" id="{5DDE757E-23C8-43A7-A1B1-968B4B429EC4}"/>
                    </a:ext>
                  </a:extLst>
                </p:cNvPr>
                <p:cNvGrpSpPr/>
                <p:nvPr/>
              </p:nvGrpSpPr>
              <p:grpSpPr>
                <a:xfrm>
                  <a:off x="2023174" y="6035541"/>
                  <a:ext cx="2656268" cy="401220"/>
                  <a:chOff x="7404850" y="600635"/>
                  <a:chExt cx="2656268" cy="401220"/>
                </a:xfrm>
              </p:grpSpPr>
              <p:grpSp>
                <p:nvGrpSpPr>
                  <p:cNvPr id="47" name="Group 46">
                    <a:extLst>
                      <a:ext uri="{FF2B5EF4-FFF2-40B4-BE49-F238E27FC236}">
                        <a16:creationId xmlns:a16="http://schemas.microsoft.com/office/drawing/2014/main" id="{47DF253C-5850-4C2E-9A30-5C081A619B2A}"/>
                      </a:ext>
                    </a:extLst>
                  </p:cNvPr>
                  <p:cNvGrpSpPr/>
                  <p:nvPr/>
                </p:nvGrpSpPr>
                <p:grpSpPr>
                  <a:xfrm>
                    <a:off x="7404850" y="600635"/>
                    <a:ext cx="1497101" cy="369332"/>
                    <a:chOff x="7404850" y="600635"/>
                    <a:chExt cx="1887464" cy="369332"/>
                  </a:xfrm>
                </p:grpSpPr>
                <p:sp>
                  <p:nvSpPr>
                    <p:cNvPr id="51" name="TextBox 50">
                      <a:extLst>
                        <a:ext uri="{FF2B5EF4-FFF2-40B4-BE49-F238E27FC236}">
                          <a16:creationId xmlns:a16="http://schemas.microsoft.com/office/drawing/2014/main" id="{6BF17A4D-9B32-43B1-A2DE-7960B880BD6A}"/>
                        </a:ext>
                      </a:extLst>
                    </p:cNvPr>
                    <p:cNvSpPr txBox="1"/>
                    <p:nvPr/>
                  </p:nvSpPr>
                  <p:spPr>
                    <a:xfrm>
                      <a:off x="7581416" y="600635"/>
                      <a:ext cx="1710898" cy="369332"/>
                    </a:xfrm>
                    <a:prstGeom prst="rect">
                      <a:avLst/>
                    </a:prstGeom>
                    <a:noFill/>
                  </p:spPr>
                  <p:txBody>
                    <a:bodyPr wrap="square" rtlCol="0">
                      <a:spAutoFit/>
                    </a:bodyPr>
                    <a:lstStyle/>
                    <a:p>
                      <a:r>
                        <a:rPr lang="en-US" dirty="0"/>
                        <a:t>Yes: 688</a:t>
                      </a:r>
                      <a:endParaRPr lang="en-IN" dirty="0"/>
                    </a:p>
                  </p:txBody>
                </p:sp>
                <p:pic>
                  <p:nvPicPr>
                    <p:cNvPr id="52" name="Graphic 51" descr="Checkmark">
                      <a:extLst>
                        <a:ext uri="{FF2B5EF4-FFF2-40B4-BE49-F238E27FC236}">
                          <a16:creationId xmlns:a16="http://schemas.microsoft.com/office/drawing/2014/main" id="{59A0010D-0113-4811-B5B9-467E2A63B1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4850" y="632523"/>
                      <a:ext cx="248286" cy="290124"/>
                    </a:xfrm>
                    <a:prstGeom prst="rect">
                      <a:avLst/>
                    </a:prstGeom>
                  </p:spPr>
                </p:pic>
              </p:grpSp>
              <p:grpSp>
                <p:nvGrpSpPr>
                  <p:cNvPr id="48" name="Group 47">
                    <a:extLst>
                      <a:ext uri="{FF2B5EF4-FFF2-40B4-BE49-F238E27FC236}">
                        <a16:creationId xmlns:a16="http://schemas.microsoft.com/office/drawing/2014/main" id="{0BF1DE1E-565F-4176-924E-4678B3A971BE}"/>
                      </a:ext>
                    </a:extLst>
                  </p:cNvPr>
                  <p:cNvGrpSpPr/>
                  <p:nvPr/>
                </p:nvGrpSpPr>
                <p:grpSpPr>
                  <a:xfrm>
                    <a:off x="8560690" y="632523"/>
                    <a:ext cx="1500428" cy="369332"/>
                    <a:chOff x="8578620" y="551838"/>
                    <a:chExt cx="1500428" cy="369332"/>
                  </a:xfrm>
                </p:grpSpPr>
                <p:pic>
                  <p:nvPicPr>
                    <p:cNvPr id="49" name="Graphic 48" descr="Close">
                      <a:extLst>
                        <a:ext uri="{FF2B5EF4-FFF2-40B4-BE49-F238E27FC236}">
                          <a16:creationId xmlns:a16="http://schemas.microsoft.com/office/drawing/2014/main" id="{F1DE6164-B50B-4051-ACE8-022C4D2FC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8620" y="596664"/>
                      <a:ext cx="248286" cy="248286"/>
                    </a:xfrm>
                    <a:prstGeom prst="rect">
                      <a:avLst/>
                    </a:prstGeom>
                  </p:spPr>
                </p:pic>
                <p:sp>
                  <p:nvSpPr>
                    <p:cNvPr id="50" name="TextBox 49">
                      <a:extLst>
                        <a:ext uri="{FF2B5EF4-FFF2-40B4-BE49-F238E27FC236}">
                          <a16:creationId xmlns:a16="http://schemas.microsoft.com/office/drawing/2014/main" id="{516FF9C0-7FA1-49D7-9101-36109F2C691C}"/>
                        </a:ext>
                      </a:extLst>
                    </p:cNvPr>
                    <p:cNvSpPr txBox="1"/>
                    <p:nvPr/>
                  </p:nvSpPr>
                  <p:spPr>
                    <a:xfrm>
                      <a:off x="8758513" y="551838"/>
                      <a:ext cx="1320535" cy="369332"/>
                    </a:xfrm>
                    <a:prstGeom prst="rect">
                      <a:avLst/>
                    </a:prstGeom>
                    <a:noFill/>
                  </p:spPr>
                  <p:txBody>
                    <a:bodyPr wrap="square" rtlCol="0">
                      <a:spAutoFit/>
                    </a:bodyPr>
                    <a:lstStyle/>
                    <a:p>
                      <a:r>
                        <a:rPr lang="en-US" dirty="0"/>
                        <a:t>No: 5557</a:t>
                      </a:r>
                      <a:endParaRPr lang="en-IN" dirty="0"/>
                    </a:p>
                  </p:txBody>
                </p:sp>
              </p:grpSp>
            </p:grpSp>
            <p:grpSp>
              <p:nvGrpSpPr>
                <p:cNvPr id="44" name="Group 43">
                  <a:extLst>
                    <a:ext uri="{FF2B5EF4-FFF2-40B4-BE49-F238E27FC236}">
                      <a16:creationId xmlns:a16="http://schemas.microsoft.com/office/drawing/2014/main" id="{0A59EAB1-5996-49B2-9043-D53EC86DB514}"/>
                    </a:ext>
                  </a:extLst>
                </p:cNvPr>
                <p:cNvGrpSpPr/>
                <p:nvPr/>
              </p:nvGrpSpPr>
              <p:grpSpPr>
                <a:xfrm>
                  <a:off x="2841749" y="5564863"/>
                  <a:ext cx="950369" cy="470678"/>
                  <a:chOff x="2842162" y="5564863"/>
                  <a:chExt cx="950369" cy="470678"/>
                </a:xfrm>
              </p:grpSpPr>
              <p:cxnSp>
                <p:nvCxnSpPr>
                  <p:cNvPr id="45" name="Straight Arrow Connector 44">
                    <a:extLst>
                      <a:ext uri="{FF2B5EF4-FFF2-40B4-BE49-F238E27FC236}">
                        <a16:creationId xmlns:a16="http://schemas.microsoft.com/office/drawing/2014/main" id="{13BCB720-3D59-4FC0-9FB8-CAC6531499F0}"/>
                      </a:ext>
                    </a:extLst>
                  </p:cNvPr>
                  <p:cNvCxnSpPr>
                    <a:cxnSpLocks/>
                    <a:endCxn id="51" idx="0"/>
                  </p:cNvCxnSpPr>
                  <p:nvPr/>
                </p:nvCxnSpPr>
                <p:spPr>
                  <a:xfrm flipH="1">
                    <a:off x="2842162" y="5564863"/>
                    <a:ext cx="503495" cy="470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9EE8C7D-BA01-406E-A722-555A49412877}"/>
                      </a:ext>
                    </a:extLst>
                  </p:cNvPr>
                  <p:cNvCxnSpPr>
                    <a:cxnSpLocks/>
                  </p:cNvCxnSpPr>
                  <p:nvPr/>
                </p:nvCxnSpPr>
                <p:spPr>
                  <a:xfrm>
                    <a:off x="3345657" y="5564863"/>
                    <a:ext cx="446874" cy="470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4" name="Straight Connector 123">
                <a:extLst>
                  <a:ext uri="{FF2B5EF4-FFF2-40B4-BE49-F238E27FC236}">
                    <a16:creationId xmlns:a16="http://schemas.microsoft.com/office/drawing/2014/main" id="{8471D5B7-6783-41CD-829F-5637DD11564D}"/>
                  </a:ext>
                </a:extLst>
              </p:cNvPr>
              <p:cNvCxnSpPr>
                <a:cxnSpLocks/>
              </p:cNvCxnSpPr>
              <p:nvPr/>
            </p:nvCxnSpPr>
            <p:spPr>
              <a:xfrm flipH="1">
                <a:off x="4945927" y="5564863"/>
                <a:ext cx="5541" cy="4243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9CCA34C-3315-4EB4-8023-E2139CB308CD}"/>
                </a:ext>
              </a:extLst>
            </p:cNvPr>
            <p:cNvGrpSpPr/>
            <p:nvPr/>
          </p:nvGrpSpPr>
          <p:grpSpPr>
            <a:xfrm>
              <a:off x="6730652" y="5578779"/>
              <a:ext cx="2656268" cy="1279221"/>
              <a:chOff x="3614916" y="5564863"/>
              <a:chExt cx="2656268" cy="1279221"/>
            </a:xfrm>
          </p:grpSpPr>
          <p:grpSp>
            <p:nvGrpSpPr>
              <p:cNvPr id="128" name="Group 127">
                <a:extLst>
                  <a:ext uri="{FF2B5EF4-FFF2-40B4-BE49-F238E27FC236}">
                    <a16:creationId xmlns:a16="http://schemas.microsoft.com/office/drawing/2014/main" id="{CE9804BF-0069-4383-990A-ECC0FF7CC424}"/>
                  </a:ext>
                </a:extLst>
              </p:cNvPr>
              <p:cNvGrpSpPr/>
              <p:nvPr/>
            </p:nvGrpSpPr>
            <p:grpSpPr>
              <a:xfrm>
                <a:off x="3614916" y="5972186"/>
                <a:ext cx="2656268" cy="871898"/>
                <a:chOff x="2023174" y="5564863"/>
                <a:chExt cx="2656268" cy="871898"/>
              </a:xfrm>
            </p:grpSpPr>
            <p:grpSp>
              <p:nvGrpSpPr>
                <p:cNvPr id="130" name="Group 129">
                  <a:extLst>
                    <a:ext uri="{FF2B5EF4-FFF2-40B4-BE49-F238E27FC236}">
                      <a16:creationId xmlns:a16="http://schemas.microsoft.com/office/drawing/2014/main" id="{137D3CFC-AD18-4413-B047-9115154ECCEF}"/>
                    </a:ext>
                  </a:extLst>
                </p:cNvPr>
                <p:cNvGrpSpPr/>
                <p:nvPr/>
              </p:nvGrpSpPr>
              <p:grpSpPr>
                <a:xfrm>
                  <a:off x="2023174" y="6035541"/>
                  <a:ext cx="2656268" cy="401220"/>
                  <a:chOff x="7404850" y="600635"/>
                  <a:chExt cx="2656268" cy="401220"/>
                </a:xfrm>
              </p:grpSpPr>
              <p:grpSp>
                <p:nvGrpSpPr>
                  <p:cNvPr id="134" name="Group 133">
                    <a:extLst>
                      <a:ext uri="{FF2B5EF4-FFF2-40B4-BE49-F238E27FC236}">
                        <a16:creationId xmlns:a16="http://schemas.microsoft.com/office/drawing/2014/main" id="{15A1C61A-1BDA-41E2-AF71-74583EACBA19}"/>
                      </a:ext>
                    </a:extLst>
                  </p:cNvPr>
                  <p:cNvGrpSpPr/>
                  <p:nvPr/>
                </p:nvGrpSpPr>
                <p:grpSpPr>
                  <a:xfrm>
                    <a:off x="7404850" y="600635"/>
                    <a:ext cx="1497101" cy="369332"/>
                    <a:chOff x="7404850" y="600635"/>
                    <a:chExt cx="1887464" cy="369332"/>
                  </a:xfrm>
                </p:grpSpPr>
                <p:sp>
                  <p:nvSpPr>
                    <p:cNvPr id="138" name="TextBox 137">
                      <a:extLst>
                        <a:ext uri="{FF2B5EF4-FFF2-40B4-BE49-F238E27FC236}">
                          <a16:creationId xmlns:a16="http://schemas.microsoft.com/office/drawing/2014/main" id="{95389FDE-8378-4827-9DA7-C64656B17ECD}"/>
                        </a:ext>
                      </a:extLst>
                    </p:cNvPr>
                    <p:cNvSpPr txBox="1"/>
                    <p:nvPr/>
                  </p:nvSpPr>
                  <p:spPr>
                    <a:xfrm>
                      <a:off x="7581416" y="600635"/>
                      <a:ext cx="1710898" cy="369332"/>
                    </a:xfrm>
                    <a:prstGeom prst="rect">
                      <a:avLst/>
                    </a:prstGeom>
                    <a:noFill/>
                  </p:spPr>
                  <p:txBody>
                    <a:bodyPr wrap="square" rtlCol="0">
                      <a:spAutoFit/>
                    </a:bodyPr>
                    <a:lstStyle/>
                    <a:p>
                      <a:r>
                        <a:rPr lang="en-US" dirty="0"/>
                        <a:t>Yes: 323</a:t>
                      </a:r>
                      <a:endParaRPr lang="en-IN" dirty="0"/>
                    </a:p>
                  </p:txBody>
                </p:sp>
                <p:pic>
                  <p:nvPicPr>
                    <p:cNvPr id="139" name="Graphic 138" descr="Checkmark">
                      <a:extLst>
                        <a:ext uri="{FF2B5EF4-FFF2-40B4-BE49-F238E27FC236}">
                          <a16:creationId xmlns:a16="http://schemas.microsoft.com/office/drawing/2014/main" id="{31C8A3A5-BF8D-4E73-8E19-0F9300DC91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4850" y="632523"/>
                      <a:ext cx="248286" cy="290124"/>
                    </a:xfrm>
                    <a:prstGeom prst="rect">
                      <a:avLst/>
                    </a:prstGeom>
                  </p:spPr>
                </p:pic>
              </p:grpSp>
              <p:grpSp>
                <p:nvGrpSpPr>
                  <p:cNvPr id="135" name="Group 134">
                    <a:extLst>
                      <a:ext uri="{FF2B5EF4-FFF2-40B4-BE49-F238E27FC236}">
                        <a16:creationId xmlns:a16="http://schemas.microsoft.com/office/drawing/2014/main" id="{4CF22242-3576-4015-9837-445A4303441B}"/>
                      </a:ext>
                    </a:extLst>
                  </p:cNvPr>
                  <p:cNvGrpSpPr/>
                  <p:nvPr/>
                </p:nvGrpSpPr>
                <p:grpSpPr>
                  <a:xfrm>
                    <a:off x="8560690" y="632523"/>
                    <a:ext cx="1500428" cy="369332"/>
                    <a:chOff x="8578620" y="551838"/>
                    <a:chExt cx="1500428" cy="369332"/>
                  </a:xfrm>
                </p:grpSpPr>
                <p:pic>
                  <p:nvPicPr>
                    <p:cNvPr id="136" name="Graphic 135" descr="Close">
                      <a:extLst>
                        <a:ext uri="{FF2B5EF4-FFF2-40B4-BE49-F238E27FC236}">
                          <a16:creationId xmlns:a16="http://schemas.microsoft.com/office/drawing/2014/main" id="{87437E93-DB93-42E6-A527-6EC663EF6D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8620" y="596664"/>
                      <a:ext cx="248286" cy="248286"/>
                    </a:xfrm>
                    <a:prstGeom prst="rect">
                      <a:avLst/>
                    </a:prstGeom>
                  </p:spPr>
                </p:pic>
                <p:sp>
                  <p:nvSpPr>
                    <p:cNvPr id="137" name="TextBox 136">
                      <a:extLst>
                        <a:ext uri="{FF2B5EF4-FFF2-40B4-BE49-F238E27FC236}">
                          <a16:creationId xmlns:a16="http://schemas.microsoft.com/office/drawing/2014/main" id="{6BEA788F-10DB-4E7A-8289-4E5D856F6446}"/>
                        </a:ext>
                      </a:extLst>
                    </p:cNvPr>
                    <p:cNvSpPr txBox="1"/>
                    <p:nvPr/>
                  </p:nvSpPr>
                  <p:spPr>
                    <a:xfrm>
                      <a:off x="8758513" y="551838"/>
                      <a:ext cx="1320535" cy="369332"/>
                    </a:xfrm>
                    <a:prstGeom prst="rect">
                      <a:avLst/>
                    </a:prstGeom>
                    <a:noFill/>
                  </p:spPr>
                  <p:txBody>
                    <a:bodyPr wrap="square" rtlCol="0">
                      <a:spAutoFit/>
                    </a:bodyPr>
                    <a:lstStyle/>
                    <a:p>
                      <a:r>
                        <a:rPr lang="en-US" dirty="0"/>
                        <a:t>No: 415</a:t>
                      </a:r>
                      <a:endParaRPr lang="en-IN" dirty="0"/>
                    </a:p>
                  </p:txBody>
                </p:sp>
              </p:grpSp>
            </p:grpSp>
            <p:grpSp>
              <p:nvGrpSpPr>
                <p:cNvPr id="131" name="Group 130">
                  <a:extLst>
                    <a:ext uri="{FF2B5EF4-FFF2-40B4-BE49-F238E27FC236}">
                      <a16:creationId xmlns:a16="http://schemas.microsoft.com/office/drawing/2014/main" id="{5D88A801-8562-45DD-A55E-319E8F521561}"/>
                    </a:ext>
                  </a:extLst>
                </p:cNvPr>
                <p:cNvGrpSpPr/>
                <p:nvPr/>
              </p:nvGrpSpPr>
              <p:grpSpPr>
                <a:xfrm>
                  <a:off x="2841749" y="5564863"/>
                  <a:ext cx="950369" cy="470678"/>
                  <a:chOff x="2842162" y="5564863"/>
                  <a:chExt cx="950369" cy="470678"/>
                </a:xfrm>
              </p:grpSpPr>
              <p:cxnSp>
                <p:nvCxnSpPr>
                  <p:cNvPr id="132" name="Straight Arrow Connector 131">
                    <a:extLst>
                      <a:ext uri="{FF2B5EF4-FFF2-40B4-BE49-F238E27FC236}">
                        <a16:creationId xmlns:a16="http://schemas.microsoft.com/office/drawing/2014/main" id="{049546E4-0ABC-47E5-9FC3-AD0F8134B006}"/>
                      </a:ext>
                    </a:extLst>
                  </p:cNvPr>
                  <p:cNvCxnSpPr>
                    <a:cxnSpLocks/>
                    <a:endCxn id="138" idx="0"/>
                  </p:cNvCxnSpPr>
                  <p:nvPr/>
                </p:nvCxnSpPr>
                <p:spPr>
                  <a:xfrm flipH="1">
                    <a:off x="2842162" y="5564863"/>
                    <a:ext cx="503495" cy="470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86261D5F-0120-47F2-A372-8C61E47C2D1E}"/>
                      </a:ext>
                    </a:extLst>
                  </p:cNvPr>
                  <p:cNvCxnSpPr>
                    <a:cxnSpLocks/>
                  </p:cNvCxnSpPr>
                  <p:nvPr/>
                </p:nvCxnSpPr>
                <p:spPr>
                  <a:xfrm>
                    <a:off x="3345657" y="5564863"/>
                    <a:ext cx="446874" cy="470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9" name="Straight Connector 128">
                <a:extLst>
                  <a:ext uri="{FF2B5EF4-FFF2-40B4-BE49-F238E27FC236}">
                    <a16:creationId xmlns:a16="http://schemas.microsoft.com/office/drawing/2014/main" id="{B1291E70-8114-4AD1-BC88-D96A759F9FA7}"/>
                  </a:ext>
                </a:extLst>
              </p:cNvPr>
              <p:cNvCxnSpPr>
                <a:cxnSpLocks/>
              </p:cNvCxnSpPr>
              <p:nvPr/>
            </p:nvCxnSpPr>
            <p:spPr>
              <a:xfrm flipH="1">
                <a:off x="4945927" y="5564863"/>
                <a:ext cx="5541" cy="4243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5E1FDD8-3F87-40E8-A6EB-AFDAA28FB754}"/>
                </a:ext>
              </a:extLst>
            </p:cNvPr>
            <p:cNvGrpSpPr/>
            <p:nvPr/>
          </p:nvGrpSpPr>
          <p:grpSpPr>
            <a:xfrm>
              <a:off x="9850555" y="5572305"/>
              <a:ext cx="2660989" cy="1279221"/>
              <a:chOff x="3610195" y="5564863"/>
              <a:chExt cx="2660989" cy="1279221"/>
            </a:xfrm>
          </p:grpSpPr>
          <p:grpSp>
            <p:nvGrpSpPr>
              <p:cNvPr id="141" name="Group 140">
                <a:extLst>
                  <a:ext uri="{FF2B5EF4-FFF2-40B4-BE49-F238E27FC236}">
                    <a16:creationId xmlns:a16="http://schemas.microsoft.com/office/drawing/2014/main" id="{E4DA4628-4FF9-459D-B7D0-85F864C09035}"/>
                  </a:ext>
                </a:extLst>
              </p:cNvPr>
              <p:cNvGrpSpPr/>
              <p:nvPr/>
            </p:nvGrpSpPr>
            <p:grpSpPr>
              <a:xfrm>
                <a:off x="3610195" y="5972186"/>
                <a:ext cx="2660989" cy="871898"/>
                <a:chOff x="2018453" y="5564863"/>
                <a:chExt cx="2660989" cy="871898"/>
              </a:xfrm>
            </p:grpSpPr>
            <p:grpSp>
              <p:nvGrpSpPr>
                <p:cNvPr id="143" name="Group 142">
                  <a:extLst>
                    <a:ext uri="{FF2B5EF4-FFF2-40B4-BE49-F238E27FC236}">
                      <a16:creationId xmlns:a16="http://schemas.microsoft.com/office/drawing/2014/main" id="{4210E05A-BA65-449A-9A65-C3C0E14FBBF0}"/>
                    </a:ext>
                  </a:extLst>
                </p:cNvPr>
                <p:cNvGrpSpPr/>
                <p:nvPr/>
              </p:nvGrpSpPr>
              <p:grpSpPr>
                <a:xfrm>
                  <a:off x="2018453" y="6035541"/>
                  <a:ext cx="2660989" cy="401220"/>
                  <a:chOff x="7400129" y="600635"/>
                  <a:chExt cx="2660989" cy="401220"/>
                </a:xfrm>
              </p:grpSpPr>
              <p:grpSp>
                <p:nvGrpSpPr>
                  <p:cNvPr id="147" name="Group 146">
                    <a:extLst>
                      <a:ext uri="{FF2B5EF4-FFF2-40B4-BE49-F238E27FC236}">
                        <a16:creationId xmlns:a16="http://schemas.microsoft.com/office/drawing/2014/main" id="{0206BC1C-286D-45F8-8644-15FCF3235E50}"/>
                      </a:ext>
                    </a:extLst>
                  </p:cNvPr>
                  <p:cNvGrpSpPr/>
                  <p:nvPr/>
                </p:nvGrpSpPr>
                <p:grpSpPr>
                  <a:xfrm>
                    <a:off x="7400129" y="600635"/>
                    <a:ext cx="1501823" cy="369332"/>
                    <a:chOff x="7398897" y="600635"/>
                    <a:chExt cx="1893417" cy="369332"/>
                  </a:xfrm>
                </p:grpSpPr>
                <p:sp>
                  <p:nvSpPr>
                    <p:cNvPr id="151" name="TextBox 150">
                      <a:extLst>
                        <a:ext uri="{FF2B5EF4-FFF2-40B4-BE49-F238E27FC236}">
                          <a16:creationId xmlns:a16="http://schemas.microsoft.com/office/drawing/2014/main" id="{24706C39-5BB4-44FB-86F6-6ADFE0FBF066}"/>
                        </a:ext>
                      </a:extLst>
                    </p:cNvPr>
                    <p:cNvSpPr txBox="1"/>
                    <p:nvPr/>
                  </p:nvSpPr>
                  <p:spPr>
                    <a:xfrm>
                      <a:off x="7581416" y="600635"/>
                      <a:ext cx="1710898" cy="369332"/>
                    </a:xfrm>
                    <a:prstGeom prst="rect">
                      <a:avLst/>
                    </a:prstGeom>
                    <a:noFill/>
                  </p:spPr>
                  <p:txBody>
                    <a:bodyPr wrap="square" rtlCol="0">
                      <a:spAutoFit/>
                    </a:bodyPr>
                    <a:lstStyle/>
                    <a:p>
                      <a:r>
                        <a:rPr lang="en-US" dirty="0"/>
                        <a:t>Yes: 100</a:t>
                      </a:r>
                      <a:endParaRPr lang="en-IN" dirty="0"/>
                    </a:p>
                  </p:txBody>
                </p:sp>
                <p:pic>
                  <p:nvPicPr>
                    <p:cNvPr id="152" name="Graphic 151" descr="Checkmark">
                      <a:extLst>
                        <a:ext uri="{FF2B5EF4-FFF2-40B4-BE49-F238E27FC236}">
                          <a16:creationId xmlns:a16="http://schemas.microsoft.com/office/drawing/2014/main" id="{A8FB8919-E988-4B18-971D-2C5AEECAE3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4850" y="632523"/>
                      <a:ext cx="248286" cy="290124"/>
                    </a:xfrm>
                    <a:prstGeom prst="rect">
                      <a:avLst/>
                    </a:prstGeom>
                  </p:spPr>
                </p:pic>
                <p:pic>
                  <p:nvPicPr>
                    <p:cNvPr id="158" name="Graphic 157" descr="Checkmark">
                      <a:extLst>
                        <a:ext uri="{FF2B5EF4-FFF2-40B4-BE49-F238E27FC236}">
                          <a16:creationId xmlns:a16="http://schemas.microsoft.com/office/drawing/2014/main" id="{97F04F44-1069-48C0-8A20-AA6370E62A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8897" y="635044"/>
                      <a:ext cx="248286" cy="290124"/>
                    </a:xfrm>
                    <a:prstGeom prst="rect">
                      <a:avLst/>
                    </a:prstGeom>
                  </p:spPr>
                </p:pic>
              </p:grpSp>
              <p:grpSp>
                <p:nvGrpSpPr>
                  <p:cNvPr id="148" name="Group 147">
                    <a:extLst>
                      <a:ext uri="{FF2B5EF4-FFF2-40B4-BE49-F238E27FC236}">
                        <a16:creationId xmlns:a16="http://schemas.microsoft.com/office/drawing/2014/main" id="{DE237569-87D6-4476-A4FE-07F140163591}"/>
                      </a:ext>
                    </a:extLst>
                  </p:cNvPr>
                  <p:cNvGrpSpPr/>
                  <p:nvPr/>
                </p:nvGrpSpPr>
                <p:grpSpPr>
                  <a:xfrm>
                    <a:off x="8560690" y="632523"/>
                    <a:ext cx="1500428" cy="369332"/>
                    <a:chOff x="8578620" y="551838"/>
                    <a:chExt cx="1500428" cy="369332"/>
                  </a:xfrm>
                </p:grpSpPr>
                <p:pic>
                  <p:nvPicPr>
                    <p:cNvPr id="149" name="Graphic 148" descr="Close">
                      <a:extLst>
                        <a:ext uri="{FF2B5EF4-FFF2-40B4-BE49-F238E27FC236}">
                          <a16:creationId xmlns:a16="http://schemas.microsoft.com/office/drawing/2014/main" id="{6FFEFA97-6B7C-4305-BC5A-DD59E7D19C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8620" y="596664"/>
                      <a:ext cx="248286" cy="248286"/>
                    </a:xfrm>
                    <a:prstGeom prst="rect">
                      <a:avLst/>
                    </a:prstGeom>
                  </p:spPr>
                </p:pic>
                <p:sp>
                  <p:nvSpPr>
                    <p:cNvPr id="150" name="TextBox 149">
                      <a:extLst>
                        <a:ext uri="{FF2B5EF4-FFF2-40B4-BE49-F238E27FC236}">
                          <a16:creationId xmlns:a16="http://schemas.microsoft.com/office/drawing/2014/main" id="{C426CCC5-F724-46CD-9A9B-EC9CF09DD202}"/>
                        </a:ext>
                      </a:extLst>
                    </p:cNvPr>
                    <p:cNvSpPr txBox="1"/>
                    <p:nvPr/>
                  </p:nvSpPr>
                  <p:spPr>
                    <a:xfrm>
                      <a:off x="8758513" y="551838"/>
                      <a:ext cx="1320535" cy="369332"/>
                    </a:xfrm>
                    <a:prstGeom prst="rect">
                      <a:avLst/>
                    </a:prstGeom>
                    <a:noFill/>
                  </p:spPr>
                  <p:txBody>
                    <a:bodyPr wrap="square" rtlCol="0">
                      <a:spAutoFit/>
                    </a:bodyPr>
                    <a:lstStyle/>
                    <a:p>
                      <a:r>
                        <a:rPr lang="en-US" dirty="0"/>
                        <a:t>No: 114</a:t>
                      </a:r>
                      <a:endParaRPr lang="en-IN" dirty="0"/>
                    </a:p>
                  </p:txBody>
                </p:sp>
              </p:grpSp>
            </p:grpSp>
            <p:grpSp>
              <p:nvGrpSpPr>
                <p:cNvPr id="144" name="Group 143">
                  <a:extLst>
                    <a:ext uri="{FF2B5EF4-FFF2-40B4-BE49-F238E27FC236}">
                      <a16:creationId xmlns:a16="http://schemas.microsoft.com/office/drawing/2014/main" id="{813BA8EA-7477-4C15-B802-9F4F483C1E3D}"/>
                    </a:ext>
                  </a:extLst>
                </p:cNvPr>
                <p:cNvGrpSpPr/>
                <p:nvPr/>
              </p:nvGrpSpPr>
              <p:grpSpPr>
                <a:xfrm>
                  <a:off x="2841749" y="5564863"/>
                  <a:ext cx="950369" cy="470678"/>
                  <a:chOff x="2842162" y="5564863"/>
                  <a:chExt cx="950369" cy="470678"/>
                </a:xfrm>
              </p:grpSpPr>
              <p:cxnSp>
                <p:nvCxnSpPr>
                  <p:cNvPr id="145" name="Straight Arrow Connector 144">
                    <a:extLst>
                      <a:ext uri="{FF2B5EF4-FFF2-40B4-BE49-F238E27FC236}">
                        <a16:creationId xmlns:a16="http://schemas.microsoft.com/office/drawing/2014/main" id="{35F6F3CA-8AF9-4D56-AB7E-238BBEFFD7F0}"/>
                      </a:ext>
                    </a:extLst>
                  </p:cNvPr>
                  <p:cNvCxnSpPr>
                    <a:cxnSpLocks/>
                    <a:endCxn id="151" idx="0"/>
                  </p:cNvCxnSpPr>
                  <p:nvPr/>
                </p:nvCxnSpPr>
                <p:spPr>
                  <a:xfrm flipH="1">
                    <a:off x="2842162" y="5564863"/>
                    <a:ext cx="503495" cy="470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27A14B7B-CE41-491F-B98C-6E47EE3E16FE}"/>
                      </a:ext>
                    </a:extLst>
                  </p:cNvPr>
                  <p:cNvCxnSpPr>
                    <a:cxnSpLocks/>
                  </p:cNvCxnSpPr>
                  <p:nvPr/>
                </p:nvCxnSpPr>
                <p:spPr>
                  <a:xfrm>
                    <a:off x="3345657" y="5564863"/>
                    <a:ext cx="446874" cy="470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42" name="Straight Connector 141">
                <a:extLst>
                  <a:ext uri="{FF2B5EF4-FFF2-40B4-BE49-F238E27FC236}">
                    <a16:creationId xmlns:a16="http://schemas.microsoft.com/office/drawing/2014/main" id="{1DF11644-1D0D-4C04-A0B2-0B0097A53247}"/>
                  </a:ext>
                </a:extLst>
              </p:cNvPr>
              <p:cNvCxnSpPr>
                <a:cxnSpLocks/>
              </p:cNvCxnSpPr>
              <p:nvPr/>
            </p:nvCxnSpPr>
            <p:spPr>
              <a:xfrm flipH="1">
                <a:off x="4945927" y="5564863"/>
                <a:ext cx="5541" cy="4243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19" name="Group 518">
            <a:extLst>
              <a:ext uri="{FF2B5EF4-FFF2-40B4-BE49-F238E27FC236}">
                <a16:creationId xmlns:a16="http://schemas.microsoft.com/office/drawing/2014/main" id="{A7D8F227-EB44-4FB2-BC1C-E034ED29456D}"/>
              </a:ext>
            </a:extLst>
          </p:cNvPr>
          <p:cNvGrpSpPr/>
          <p:nvPr/>
        </p:nvGrpSpPr>
        <p:grpSpPr>
          <a:xfrm>
            <a:off x="1476670" y="400917"/>
            <a:ext cx="10454099" cy="1491890"/>
            <a:chOff x="1466902" y="403117"/>
            <a:chExt cx="10454099" cy="1491890"/>
          </a:xfrm>
        </p:grpSpPr>
        <p:grpSp>
          <p:nvGrpSpPr>
            <p:cNvPr id="215" name="Group 214">
              <a:extLst>
                <a:ext uri="{FF2B5EF4-FFF2-40B4-BE49-F238E27FC236}">
                  <a16:creationId xmlns:a16="http://schemas.microsoft.com/office/drawing/2014/main" id="{9A0AEEC9-5472-417E-9D9A-92489EF9BF89}"/>
                </a:ext>
              </a:extLst>
            </p:cNvPr>
            <p:cNvGrpSpPr/>
            <p:nvPr/>
          </p:nvGrpSpPr>
          <p:grpSpPr>
            <a:xfrm>
              <a:off x="1466902" y="1111435"/>
              <a:ext cx="2674946" cy="773084"/>
              <a:chOff x="1447615" y="1119724"/>
              <a:chExt cx="2674946" cy="773084"/>
            </a:xfrm>
          </p:grpSpPr>
          <p:sp>
            <p:nvSpPr>
              <p:cNvPr id="160" name="TextBox 159">
                <a:extLst>
                  <a:ext uri="{FF2B5EF4-FFF2-40B4-BE49-F238E27FC236}">
                    <a16:creationId xmlns:a16="http://schemas.microsoft.com/office/drawing/2014/main" id="{0F5C487B-0E33-4ABC-9143-D45213602390}"/>
                  </a:ext>
                </a:extLst>
              </p:cNvPr>
              <p:cNvSpPr txBox="1"/>
              <p:nvPr/>
            </p:nvSpPr>
            <p:spPr>
              <a:xfrm>
                <a:off x="1606343" y="1119724"/>
                <a:ext cx="1357052" cy="369332"/>
              </a:xfrm>
              <a:prstGeom prst="rect">
                <a:avLst/>
              </a:prstGeom>
              <a:noFill/>
            </p:spPr>
            <p:txBody>
              <a:bodyPr wrap="square" rtlCol="0">
                <a:spAutoFit/>
              </a:bodyPr>
              <a:lstStyle/>
              <a:p>
                <a:r>
                  <a:rPr lang="en-US" dirty="0"/>
                  <a:t>Yes: 142</a:t>
                </a:r>
                <a:endParaRPr lang="en-IN" dirty="0"/>
              </a:p>
            </p:txBody>
          </p:sp>
          <p:sp>
            <p:nvSpPr>
              <p:cNvPr id="163" name="TextBox 162">
                <a:extLst>
                  <a:ext uri="{FF2B5EF4-FFF2-40B4-BE49-F238E27FC236}">
                    <a16:creationId xmlns:a16="http://schemas.microsoft.com/office/drawing/2014/main" id="{B1CB1E9B-C92E-44B5-8690-DC9FA9D53429}"/>
                  </a:ext>
                </a:extLst>
              </p:cNvPr>
              <p:cNvSpPr txBox="1"/>
              <p:nvPr/>
            </p:nvSpPr>
            <p:spPr>
              <a:xfrm>
                <a:off x="2802026" y="1151612"/>
                <a:ext cx="1320535" cy="369332"/>
              </a:xfrm>
              <a:prstGeom prst="rect">
                <a:avLst/>
              </a:prstGeom>
              <a:noFill/>
            </p:spPr>
            <p:txBody>
              <a:bodyPr wrap="square" rtlCol="0">
                <a:spAutoFit/>
              </a:bodyPr>
              <a:lstStyle/>
              <a:p>
                <a:r>
                  <a:rPr lang="en-US" dirty="0"/>
                  <a:t>No: 1261</a:t>
                </a:r>
                <a:endParaRPr lang="en-IN" dirty="0"/>
              </a:p>
            </p:txBody>
          </p:sp>
          <p:grpSp>
            <p:nvGrpSpPr>
              <p:cNvPr id="171" name="Group 170">
                <a:extLst>
                  <a:ext uri="{FF2B5EF4-FFF2-40B4-BE49-F238E27FC236}">
                    <a16:creationId xmlns:a16="http://schemas.microsoft.com/office/drawing/2014/main" id="{97B916C9-D370-48ED-A46C-41DFC1149E55}"/>
                  </a:ext>
                </a:extLst>
              </p:cNvPr>
              <p:cNvGrpSpPr/>
              <p:nvPr/>
            </p:nvGrpSpPr>
            <p:grpSpPr>
              <a:xfrm>
                <a:off x="1447615" y="1119724"/>
                <a:ext cx="1660052" cy="773084"/>
                <a:chOff x="1466294" y="1119724"/>
                <a:chExt cx="1660052" cy="773084"/>
              </a:xfrm>
            </p:grpSpPr>
            <p:cxnSp>
              <p:nvCxnSpPr>
                <p:cNvPr id="154" name="Straight Arrow Connector 153">
                  <a:extLst>
                    <a:ext uri="{FF2B5EF4-FFF2-40B4-BE49-F238E27FC236}">
                      <a16:creationId xmlns:a16="http://schemas.microsoft.com/office/drawing/2014/main" id="{9098C99E-073D-44E5-BE57-202F59998854}"/>
                    </a:ext>
                  </a:extLst>
                </p:cNvPr>
                <p:cNvCxnSpPr>
                  <a:cxnSpLocks/>
                  <a:stCxn id="8" idx="0"/>
                </p:cNvCxnSpPr>
                <p:nvPr/>
              </p:nvCxnSpPr>
              <p:spPr>
                <a:xfrm flipH="1" flipV="1">
                  <a:off x="2088585" y="1439166"/>
                  <a:ext cx="526599"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FD549AE-53E0-4157-ACD7-5A415472CD95}"/>
                    </a:ext>
                  </a:extLst>
                </p:cNvPr>
                <p:cNvCxnSpPr>
                  <a:cxnSpLocks/>
                  <a:stCxn id="8" idx="0"/>
                </p:cNvCxnSpPr>
                <p:nvPr/>
              </p:nvCxnSpPr>
              <p:spPr>
                <a:xfrm flipV="1">
                  <a:off x="2615184" y="1439166"/>
                  <a:ext cx="511162"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1" name="Graphic 160" descr="Checkmark">
                  <a:extLst>
                    <a:ext uri="{FF2B5EF4-FFF2-40B4-BE49-F238E27FC236}">
                      <a16:creationId xmlns:a16="http://schemas.microsoft.com/office/drawing/2014/main" id="{686D8603-46AB-4E62-B9CA-00A76979C6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6294" y="1151612"/>
                  <a:ext cx="196936" cy="290124"/>
                </a:xfrm>
                <a:prstGeom prst="rect">
                  <a:avLst/>
                </a:prstGeom>
              </p:spPr>
            </p:pic>
            <p:sp>
              <p:nvSpPr>
                <p:cNvPr id="168" name="TextBox 167">
                  <a:extLst>
                    <a:ext uri="{FF2B5EF4-FFF2-40B4-BE49-F238E27FC236}">
                      <a16:creationId xmlns:a16="http://schemas.microsoft.com/office/drawing/2014/main" id="{41313568-03B3-4191-AA75-4700355DF1F3}"/>
                    </a:ext>
                  </a:extLst>
                </p:cNvPr>
                <p:cNvSpPr txBox="1"/>
                <p:nvPr/>
              </p:nvSpPr>
              <p:spPr>
                <a:xfrm>
                  <a:off x="2610788" y="1119724"/>
                  <a:ext cx="345846" cy="369332"/>
                </a:xfrm>
                <a:prstGeom prst="rect">
                  <a:avLst/>
                </a:prstGeom>
                <a:noFill/>
              </p:spPr>
              <p:txBody>
                <a:bodyPr wrap="square" rtlCol="0">
                  <a:spAutoFit/>
                </a:bodyPr>
                <a:lstStyle/>
                <a:p>
                  <a:endParaRPr lang="en-IN" dirty="0"/>
                </a:p>
              </p:txBody>
            </p:sp>
            <p:pic>
              <p:nvPicPr>
                <p:cNvPr id="169" name="Graphic 168" descr="Close">
                  <a:extLst>
                    <a:ext uri="{FF2B5EF4-FFF2-40B4-BE49-F238E27FC236}">
                      <a16:creationId xmlns:a16="http://schemas.microsoft.com/office/drawing/2014/main" id="{EE7DF186-FFD0-4EBA-949F-55A4B13F31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7041" y="1193917"/>
                  <a:ext cx="248286" cy="248286"/>
                </a:xfrm>
                <a:prstGeom prst="rect">
                  <a:avLst/>
                </a:prstGeom>
              </p:spPr>
            </p:pic>
          </p:grpSp>
        </p:grpSp>
        <p:grpSp>
          <p:nvGrpSpPr>
            <p:cNvPr id="182" name="Group 181">
              <a:extLst>
                <a:ext uri="{FF2B5EF4-FFF2-40B4-BE49-F238E27FC236}">
                  <a16:creationId xmlns:a16="http://schemas.microsoft.com/office/drawing/2014/main" id="{5A2BAEE8-3FBE-4A64-AC06-B893906BF6DC}"/>
                </a:ext>
              </a:extLst>
            </p:cNvPr>
            <p:cNvGrpSpPr/>
            <p:nvPr/>
          </p:nvGrpSpPr>
          <p:grpSpPr>
            <a:xfrm>
              <a:off x="3020790" y="403118"/>
              <a:ext cx="2666453" cy="1489690"/>
              <a:chOff x="3020790" y="403118"/>
              <a:chExt cx="2666453" cy="1489690"/>
            </a:xfrm>
          </p:grpSpPr>
          <p:grpSp>
            <p:nvGrpSpPr>
              <p:cNvPr id="172" name="Group 171">
                <a:extLst>
                  <a:ext uri="{FF2B5EF4-FFF2-40B4-BE49-F238E27FC236}">
                    <a16:creationId xmlns:a16="http://schemas.microsoft.com/office/drawing/2014/main" id="{1F88952A-0AB5-4CD4-844E-30A3911065AA}"/>
                  </a:ext>
                </a:extLst>
              </p:cNvPr>
              <p:cNvGrpSpPr/>
              <p:nvPr/>
            </p:nvGrpSpPr>
            <p:grpSpPr>
              <a:xfrm>
                <a:off x="3020790" y="403118"/>
                <a:ext cx="2666453" cy="773084"/>
                <a:chOff x="1466294" y="1119724"/>
                <a:chExt cx="2666453" cy="773084"/>
              </a:xfrm>
            </p:grpSpPr>
            <p:cxnSp>
              <p:nvCxnSpPr>
                <p:cNvPr id="173" name="Straight Arrow Connector 172">
                  <a:extLst>
                    <a:ext uri="{FF2B5EF4-FFF2-40B4-BE49-F238E27FC236}">
                      <a16:creationId xmlns:a16="http://schemas.microsoft.com/office/drawing/2014/main" id="{DFACE56A-859E-4DF0-B2FB-915A8940983C}"/>
                    </a:ext>
                  </a:extLst>
                </p:cNvPr>
                <p:cNvCxnSpPr/>
                <p:nvPr/>
              </p:nvCxnSpPr>
              <p:spPr>
                <a:xfrm flipH="1" flipV="1">
                  <a:off x="2088585" y="1439166"/>
                  <a:ext cx="526599"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D34E1713-B127-408C-A578-E638622B9D1B}"/>
                    </a:ext>
                  </a:extLst>
                </p:cNvPr>
                <p:cNvCxnSpPr/>
                <p:nvPr/>
              </p:nvCxnSpPr>
              <p:spPr>
                <a:xfrm flipV="1">
                  <a:off x="2615184" y="1439166"/>
                  <a:ext cx="511162"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5" name="Graphic 174" descr="Checkmark">
                  <a:extLst>
                    <a:ext uri="{FF2B5EF4-FFF2-40B4-BE49-F238E27FC236}">
                      <a16:creationId xmlns:a16="http://schemas.microsoft.com/office/drawing/2014/main" id="{A877A0BA-8032-41CF-8FF3-3985EFF470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6294" y="1151612"/>
                  <a:ext cx="196936" cy="290124"/>
                </a:xfrm>
                <a:prstGeom prst="rect">
                  <a:avLst/>
                </a:prstGeom>
              </p:spPr>
            </p:pic>
            <p:sp>
              <p:nvSpPr>
                <p:cNvPr id="176" name="TextBox 175">
                  <a:extLst>
                    <a:ext uri="{FF2B5EF4-FFF2-40B4-BE49-F238E27FC236}">
                      <a16:creationId xmlns:a16="http://schemas.microsoft.com/office/drawing/2014/main" id="{87D54E04-6F37-4688-A64F-8395A39CE93A}"/>
                    </a:ext>
                  </a:extLst>
                </p:cNvPr>
                <p:cNvSpPr txBox="1"/>
                <p:nvPr/>
              </p:nvSpPr>
              <p:spPr>
                <a:xfrm>
                  <a:off x="1616529" y="1119724"/>
                  <a:ext cx="1357052" cy="369332"/>
                </a:xfrm>
                <a:prstGeom prst="rect">
                  <a:avLst/>
                </a:prstGeom>
                <a:noFill/>
              </p:spPr>
              <p:txBody>
                <a:bodyPr wrap="square" rtlCol="0">
                  <a:spAutoFit/>
                </a:bodyPr>
                <a:lstStyle/>
                <a:p>
                  <a:r>
                    <a:rPr lang="en-US" dirty="0"/>
                    <a:t>Yes: 441</a:t>
                  </a:r>
                  <a:endParaRPr lang="en-IN" dirty="0"/>
                </a:p>
              </p:txBody>
            </p:sp>
            <p:pic>
              <p:nvPicPr>
                <p:cNvPr id="177" name="Graphic 176" descr="Close">
                  <a:extLst>
                    <a:ext uri="{FF2B5EF4-FFF2-40B4-BE49-F238E27FC236}">
                      <a16:creationId xmlns:a16="http://schemas.microsoft.com/office/drawing/2014/main" id="{C068487A-567B-42B9-B76C-3AEA2F568D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7041" y="1193917"/>
                  <a:ext cx="248286" cy="248286"/>
                </a:xfrm>
                <a:prstGeom prst="rect">
                  <a:avLst/>
                </a:prstGeom>
              </p:spPr>
            </p:pic>
            <p:sp>
              <p:nvSpPr>
                <p:cNvPr id="178" name="TextBox 177">
                  <a:extLst>
                    <a:ext uri="{FF2B5EF4-FFF2-40B4-BE49-F238E27FC236}">
                      <a16:creationId xmlns:a16="http://schemas.microsoft.com/office/drawing/2014/main" id="{FDD1C1DF-5E3D-4C53-A7AC-C690FAD1C701}"/>
                    </a:ext>
                  </a:extLst>
                </p:cNvPr>
                <p:cNvSpPr txBox="1"/>
                <p:nvPr/>
              </p:nvSpPr>
              <p:spPr>
                <a:xfrm>
                  <a:off x="2812212" y="1151612"/>
                  <a:ext cx="1320535" cy="369332"/>
                </a:xfrm>
                <a:prstGeom prst="rect">
                  <a:avLst/>
                </a:prstGeom>
                <a:noFill/>
              </p:spPr>
              <p:txBody>
                <a:bodyPr wrap="square" rtlCol="0">
                  <a:spAutoFit/>
                </a:bodyPr>
                <a:lstStyle/>
                <a:p>
                  <a:r>
                    <a:rPr lang="en-US" dirty="0"/>
                    <a:t>No: 2208</a:t>
                  </a:r>
                  <a:endParaRPr lang="en-IN" dirty="0"/>
                </a:p>
              </p:txBody>
            </p:sp>
          </p:grpSp>
          <p:cxnSp>
            <p:nvCxnSpPr>
              <p:cNvPr id="180" name="Straight Connector 179">
                <a:extLst>
                  <a:ext uri="{FF2B5EF4-FFF2-40B4-BE49-F238E27FC236}">
                    <a16:creationId xmlns:a16="http://schemas.microsoft.com/office/drawing/2014/main" id="{64B9C615-2766-41E7-A7C7-D8B56A17DB04}"/>
                  </a:ext>
                </a:extLst>
              </p:cNvPr>
              <p:cNvCxnSpPr>
                <a:cxnSpLocks/>
                <a:stCxn id="9" idx="0"/>
              </p:cNvCxnSpPr>
              <p:nvPr/>
            </p:nvCxnSpPr>
            <p:spPr>
              <a:xfrm flipH="1" flipV="1">
                <a:off x="4165284" y="1174480"/>
                <a:ext cx="4380" cy="718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8E572C4-816B-4BCC-A0DD-4401F1B01462}"/>
                </a:ext>
              </a:extLst>
            </p:cNvPr>
            <p:cNvGrpSpPr/>
            <p:nvPr/>
          </p:nvGrpSpPr>
          <p:grpSpPr>
            <a:xfrm>
              <a:off x="4594216" y="1111435"/>
              <a:ext cx="2666453" cy="773084"/>
              <a:chOff x="1466294" y="1119724"/>
              <a:chExt cx="2666453" cy="773084"/>
            </a:xfrm>
          </p:grpSpPr>
          <p:cxnSp>
            <p:nvCxnSpPr>
              <p:cNvPr id="184" name="Straight Arrow Connector 183">
                <a:extLst>
                  <a:ext uri="{FF2B5EF4-FFF2-40B4-BE49-F238E27FC236}">
                    <a16:creationId xmlns:a16="http://schemas.microsoft.com/office/drawing/2014/main" id="{DB373ACB-E1EA-4A4E-8B84-3B708F1D4B7A}"/>
                  </a:ext>
                </a:extLst>
              </p:cNvPr>
              <p:cNvCxnSpPr/>
              <p:nvPr/>
            </p:nvCxnSpPr>
            <p:spPr>
              <a:xfrm flipH="1" flipV="1">
                <a:off x="2088585" y="1439166"/>
                <a:ext cx="526599"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0773F39E-23C6-4985-A8EC-ECD2D3243E91}"/>
                  </a:ext>
                </a:extLst>
              </p:cNvPr>
              <p:cNvCxnSpPr/>
              <p:nvPr/>
            </p:nvCxnSpPr>
            <p:spPr>
              <a:xfrm flipV="1">
                <a:off x="2615184" y="1439166"/>
                <a:ext cx="511162"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6" name="Graphic 185" descr="Checkmark">
                <a:extLst>
                  <a:ext uri="{FF2B5EF4-FFF2-40B4-BE49-F238E27FC236}">
                    <a16:creationId xmlns:a16="http://schemas.microsoft.com/office/drawing/2014/main" id="{1AAE6937-BA4E-4766-A3AC-FCE30E4F03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6294" y="1151612"/>
                <a:ext cx="196936" cy="290124"/>
              </a:xfrm>
              <a:prstGeom prst="rect">
                <a:avLst/>
              </a:prstGeom>
            </p:spPr>
          </p:pic>
          <p:sp>
            <p:nvSpPr>
              <p:cNvPr id="187" name="TextBox 186">
                <a:extLst>
                  <a:ext uri="{FF2B5EF4-FFF2-40B4-BE49-F238E27FC236}">
                    <a16:creationId xmlns:a16="http://schemas.microsoft.com/office/drawing/2014/main" id="{4037AE3F-66CB-4D00-B3E9-96D6CEBC8BBC}"/>
                  </a:ext>
                </a:extLst>
              </p:cNvPr>
              <p:cNvSpPr txBox="1"/>
              <p:nvPr/>
            </p:nvSpPr>
            <p:spPr>
              <a:xfrm>
                <a:off x="1616529" y="1119724"/>
                <a:ext cx="1357052" cy="369332"/>
              </a:xfrm>
              <a:prstGeom prst="rect">
                <a:avLst/>
              </a:prstGeom>
              <a:noFill/>
            </p:spPr>
            <p:txBody>
              <a:bodyPr wrap="square" rtlCol="0">
                <a:spAutoFit/>
              </a:bodyPr>
              <a:lstStyle/>
              <a:p>
                <a:r>
                  <a:rPr lang="en-US" dirty="0"/>
                  <a:t>Yes: 248</a:t>
                </a:r>
                <a:endParaRPr lang="en-IN" dirty="0"/>
              </a:p>
            </p:txBody>
          </p:sp>
          <p:pic>
            <p:nvPicPr>
              <p:cNvPr id="188" name="Graphic 187" descr="Close">
                <a:extLst>
                  <a:ext uri="{FF2B5EF4-FFF2-40B4-BE49-F238E27FC236}">
                    <a16:creationId xmlns:a16="http://schemas.microsoft.com/office/drawing/2014/main" id="{5776CFF9-95F3-4D4A-AEDB-F34229F7FA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7041" y="1193917"/>
                <a:ext cx="248286" cy="248286"/>
              </a:xfrm>
              <a:prstGeom prst="rect">
                <a:avLst/>
              </a:prstGeom>
            </p:spPr>
          </p:pic>
          <p:sp>
            <p:nvSpPr>
              <p:cNvPr id="189" name="TextBox 188">
                <a:extLst>
                  <a:ext uri="{FF2B5EF4-FFF2-40B4-BE49-F238E27FC236}">
                    <a16:creationId xmlns:a16="http://schemas.microsoft.com/office/drawing/2014/main" id="{D23284D4-AAB3-4CC7-8650-41642F9A32D9}"/>
                  </a:ext>
                </a:extLst>
              </p:cNvPr>
              <p:cNvSpPr txBox="1"/>
              <p:nvPr/>
            </p:nvSpPr>
            <p:spPr>
              <a:xfrm>
                <a:off x="2812212" y="1151612"/>
                <a:ext cx="1320535" cy="369332"/>
              </a:xfrm>
              <a:prstGeom prst="rect">
                <a:avLst/>
              </a:prstGeom>
              <a:noFill/>
            </p:spPr>
            <p:txBody>
              <a:bodyPr wrap="square" rtlCol="0">
                <a:spAutoFit/>
              </a:bodyPr>
              <a:lstStyle/>
              <a:p>
                <a:r>
                  <a:rPr lang="en-US" dirty="0"/>
                  <a:t>No: 229</a:t>
                </a:r>
                <a:endParaRPr lang="en-IN" dirty="0"/>
              </a:p>
            </p:txBody>
          </p:sp>
        </p:grpSp>
        <p:grpSp>
          <p:nvGrpSpPr>
            <p:cNvPr id="190" name="Group 189">
              <a:extLst>
                <a:ext uri="{FF2B5EF4-FFF2-40B4-BE49-F238E27FC236}">
                  <a16:creationId xmlns:a16="http://schemas.microsoft.com/office/drawing/2014/main" id="{0FD44E32-05DA-4EF6-A951-38ABC5D22D35}"/>
                </a:ext>
              </a:extLst>
            </p:cNvPr>
            <p:cNvGrpSpPr/>
            <p:nvPr/>
          </p:nvGrpSpPr>
          <p:grpSpPr>
            <a:xfrm>
              <a:off x="6153688" y="403117"/>
              <a:ext cx="2666453" cy="1489690"/>
              <a:chOff x="3020790" y="403118"/>
              <a:chExt cx="2666453" cy="1489690"/>
            </a:xfrm>
          </p:grpSpPr>
          <p:grpSp>
            <p:nvGrpSpPr>
              <p:cNvPr id="191" name="Group 190">
                <a:extLst>
                  <a:ext uri="{FF2B5EF4-FFF2-40B4-BE49-F238E27FC236}">
                    <a16:creationId xmlns:a16="http://schemas.microsoft.com/office/drawing/2014/main" id="{33C65C3C-CE2B-46BC-8050-2C08BAFECA89}"/>
                  </a:ext>
                </a:extLst>
              </p:cNvPr>
              <p:cNvGrpSpPr/>
              <p:nvPr/>
            </p:nvGrpSpPr>
            <p:grpSpPr>
              <a:xfrm>
                <a:off x="3020790" y="403118"/>
                <a:ext cx="2666453" cy="773084"/>
                <a:chOff x="1466294" y="1119724"/>
                <a:chExt cx="2666453" cy="773084"/>
              </a:xfrm>
            </p:grpSpPr>
            <p:cxnSp>
              <p:nvCxnSpPr>
                <p:cNvPr id="193" name="Straight Arrow Connector 192">
                  <a:extLst>
                    <a:ext uri="{FF2B5EF4-FFF2-40B4-BE49-F238E27FC236}">
                      <a16:creationId xmlns:a16="http://schemas.microsoft.com/office/drawing/2014/main" id="{47E37EDB-8946-47CD-A144-967FF44B4A99}"/>
                    </a:ext>
                  </a:extLst>
                </p:cNvPr>
                <p:cNvCxnSpPr/>
                <p:nvPr/>
              </p:nvCxnSpPr>
              <p:spPr>
                <a:xfrm flipH="1" flipV="1">
                  <a:off x="2088585" y="1439166"/>
                  <a:ext cx="526599"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56F11EFE-8FAF-48E1-A06C-CCE417A3F04B}"/>
                    </a:ext>
                  </a:extLst>
                </p:cNvPr>
                <p:cNvCxnSpPr/>
                <p:nvPr/>
              </p:nvCxnSpPr>
              <p:spPr>
                <a:xfrm flipV="1">
                  <a:off x="2615184" y="1439166"/>
                  <a:ext cx="511162"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5" name="Graphic 194" descr="Checkmark">
                  <a:extLst>
                    <a:ext uri="{FF2B5EF4-FFF2-40B4-BE49-F238E27FC236}">
                      <a16:creationId xmlns:a16="http://schemas.microsoft.com/office/drawing/2014/main" id="{525B86EF-ECAA-46AF-8216-EADE913D1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6294" y="1151612"/>
                  <a:ext cx="196936" cy="290124"/>
                </a:xfrm>
                <a:prstGeom prst="rect">
                  <a:avLst/>
                </a:prstGeom>
              </p:spPr>
            </p:pic>
            <p:sp>
              <p:nvSpPr>
                <p:cNvPr id="196" name="TextBox 195">
                  <a:extLst>
                    <a:ext uri="{FF2B5EF4-FFF2-40B4-BE49-F238E27FC236}">
                      <a16:creationId xmlns:a16="http://schemas.microsoft.com/office/drawing/2014/main" id="{06326B1B-D209-4163-A892-2ECF91EFA06C}"/>
                    </a:ext>
                  </a:extLst>
                </p:cNvPr>
                <p:cNvSpPr txBox="1"/>
                <p:nvPr/>
              </p:nvSpPr>
              <p:spPr>
                <a:xfrm>
                  <a:off x="1616529" y="1119724"/>
                  <a:ext cx="1357052" cy="369332"/>
                </a:xfrm>
                <a:prstGeom prst="rect">
                  <a:avLst/>
                </a:prstGeom>
                <a:noFill/>
              </p:spPr>
              <p:txBody>
                <a:bodyPr wrap="square" rtlCol="0">
                  <a:spAutoFit/>
                </a:bodyPr>
                <a:lstStyle/>
                <a:p>
                  <a:r>
                    <a:rPr lang="en-US" dirty="0"/>
                    <a:t>Yes: 577</a:t>
                  </a:r>
                  <a:endParaRPr lang="en-IN" dirty="0"/>
                </a:p>
              </p:txBody>
            </p:sp>
            <p:pic>
              <p:nvPicPr>
                <p:cNvPr id="197" name="Graphic 196" descr="Close">
                  <a:extLst>
                    <a:ext uri="{FF2B5EF4-FFF2-40B4-BE49-F238E27FC236}">
                      <a16:creationId xmlns:a16="http://schemas.microsoft.com/office/drawing/2014/main" id="{CBABD02C-B118-4153-A74C-008C3CE553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7041" y="1193917"/>
                  <a:ext cx="248286" cy="248286"/>
                </a:xfrm>
                <a:prstGeom prst="rect">
                  <a:avLst/>
                </a:prstGeom>
              </p:spPr>
            </p:pic>
            <p:sp>
              <p:nvSpPr>
                <p:cNvPr id="198" name="TextBox 197">
                  <a:extLst>
                    <a:ext uri="{FF2B5EF4-FFF2-40B4-BE49-F238E27FC236}">
                      <a16:creationId xmlns:a16="http://schemas.microsoft.com/office/drawing/2014/main" id="{D926188C-6A84-44E7-810C-6E8410C696F0}"/>
                    </a:ext>
                  </a:extLst>
                </p:cNvPr>
                <p:cNvSpPr txBox="1"/>
                <p:nvPr/>
              </p:nvSpPr>
              <p:spPr>
                <a:xfrm>
                  <a:off x="2812212" y="1151612"/>
                  <a:ext cx="1320535" cy="369332"/>
                </a:xfrm>
                <a:prstGeom prst="rect">
                  <a:avLst/>
                </a:prstGeom>
                <a:noFill/>
              </p:spPr>
              <p:txBody>
                <a:bodyPr wrap="square" rtlCol="0">
                  <a:spAutoFit/>
                </a:bodyPr>
                <a:lstStyle/>
                <a:p>
                  <a:r>
                    <a:rPr lang="en-US" dirty="0"/>
                    <a:t>No: 2355</a:t>
                  </a:r>
                  <a:endParaRPr lang="en-IN" dirty="0"/>
                </a:p>
              </p:txBody>
            </p:sp>
          </p:grpSp>
          <p:cxnSp>
            <p:nvCxnSpPr>
              <p:cNvPr id="192" name="Straight Connector 191">
                <a:extLst>
                  <a:ext uri="{FF2B5EF4-FFF2-40B4-BE49-F238E27FC236}">
                    <a16:creationId xmlns:a16="http://schemas.microsoft.com/office/drawing/2014/main" id="{4DED4FA9-8955-40F1-8EF4-E0BE224C8216}"/>
                  </a:ext>
                </a:extLst>
              </p:cNvPr>
              <p:cNvCxnSpPr>
                <a:cxnSpLocks/>
              </p:cNvCxnSpPr>
              <p:nvPr/>
            </p:nvCxnSpPr>
            <p:spPr>
              <a:xfrm flipH="1" flipV="1">
                <a:off x="4165284" y="1174480"/>
                <a:ext cx="4380" cy="718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98FCB8A7-1308-450D-BADB-6A6190A44410}"/>
                </a:ext>
              </a:extLst>
            </p:cNvPr>
            <p:cNvGrpSpPr/>
            <p:nvPr/>
          </p:nvGrpSpPr>
          <p:grpSpPr>
            <a:xfrm>
              <a:off x="9254548" y="405317"/>
              <a:ext cx="2666453" cy="1489690"/>
              <a:chOff x="3020790" y="403118"/>
              <a:chExt cx="2666453" cy="1489690"/>
            </a:xfrm>
          </p:grpSpPr>
          <p:grpSp>
            <p:nvGrpSpPr>
              <p:cNvPr id="200" name="Group 199">
                <a:extLst>
                  <a:ext uri="{FF2B5EF4-FFF2-40B4-BE49-F238E27FC236}">
                    <a16:creationId xmlns:a16="http://schemas.microsoft.com/office/drawing/2014/main" id="{05EDAE1B-0ECF-4597-BDEF-FA73916948AF}"/>
                  </a:ext>
                </a:extLst>
              </p:cNvPr>
              <p:cNvGrpSpPr/>
              <p:nvPr/>
            </p:nvGrpSpPr>
            <p:grpSpPr>
              <a:xfrm>
                <a:off x="3020790" y="403118"/>
                <a:ext cx="2666453" cy="773084"/>
                <a:chOff x="1466294" y="1119724"/>
                <a:chExt cx="2666453" cy="773084"/>
              </a:xfrm>
            </p:grpSpPr>
            <p:cxnSp>
              <p:nvCxnSpPr>
                <p:cNvPr id="202" name="Straight Arrow Connector 201">
                  <a:extLst>
                    <a:ext uri="{FF2B5EF4-FFF2-40B4-BE49-F238E27FC236}">
                      <a16:creationId xmlns:a16="http://schemas.microsoft.com/office/drawing/2014/main" id="{1B1479D6-FD59-4C3A-BEF3-2AF7078EF2F5}"/>
                    </a:ext>
                  </a:extLst>
                </p:cNvPr>
                <p:cNvCxnSpPr/>
                <p:nvPr/>
              </p:nvCxnSpPr>
              <p:spPr>
                <a:xfrm flipH="1" flipV="1">
                  <a:off x="2088585" y="1439166"/>
                  <a:ext cx="526599"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9A38C73F-7152-4CF0-99AD-509FEE1B7916}"/>
                    </a:ext>
                  </a:extLst>
                </p:cNvPr>
                <p:cNvCxnSpPr/>
                <p:nvPr/>
              </p:nvCxnSpPr>
              <p:spPr>
                <a:xfrm flipV="1">
                  <a:off x="2615184" y="1439166"/>
                  <a:ext cx="511162"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4" name="Graphic 203" descr="Checkmark">
                  <a:extLst>
                    <a:ext uri="{FF2B5EF4-FFF2-40B4-BE49-F238E27FC236}">
                      <a16:creationId xmlns:a16="http://schemas.microsoft.com/office/drawing/2014/main" id="{A1B51BF9-3897-4254-BC08-458B7C13FF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6294" y="1151612"/>
                  <a:ext cx="196936" cy="290124"/>
                </a:xfrm>
                <a:prstGeom prst="rect">
                  <a:avLst/>
                </a:prstGeom>
              </p:spPr>
            </p:pic>
            <p:sp>
              <p:nvSpPr>
                <p:cNvPr id="205" name="TextBox 204">
                  <a:extLst>
                    <a:ext uri="{FF2B5EF4-FFF2-40B4-BE49-F238E27FC236}">
                      <a16:creationId xmlns:a16="http://schemas.microsoft.com/office/drawing/2014/main" id="{6DC2A918-BBD8-49D5-9EB9-48E1C6F1A294}"/>
                    </a:ext>
                  </a:extLst>
                </p:cNvPr>
                <p:cNvSpPr txBox="1"/>
                <p:nvPr/>
              </p:nvSpPr>
              <p:spPr>
                <a:xfrm>
                  <a:off x="1616529" y="1119724"/>
                  <a:ext cx="1357052" cy="369332"/>
                </a:xfrm>
                <a:prstGeom prst="rect">
                  <a:avLst/>
                </a:prstGeom>
                <a:noFill/>
              </p:spPr>
              <p:txBody>
                <a:bodyPr wrap="square" rtlCol="0">
                  <a:spAutoFit/>
                </a:bodyPr>
                <a:lstStyle/>
                <a:p>
                  <a:r>
                    <a:rPr lang="en-US" dirty="0"/>
                    <a:t>Yes: 546</a:t>
                  </a:r>
                  <a:endParaRPr lang="en-IN" dirty="0"/>
                </a:p>
              </p:txBody>
            </p:sp>
            <p:pic>
              <p:nvPicPr>
                <p:cNvPr id="206" name="Graphic 205" descr="Close">
                  <a:extLst>
                    <a:ext uri="{FF2B5EF4-FFF2-40B4-BE49-F238E27FC236}">
                      <a16:creationId xmlns:a16="http://schemas.microsoft.com/office/drawing/2014/main" id="{571D8838-538E-4921-9B49-428F919657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7041" y="1193917"/>
                  <a:ext cx="248286" cy="248286"/>
                </a:xfrm>
                <a:prstGeom prst="rect">
                  <a:avLst/>
                </a:prstGeom>
              </p:spPr>
            </p:pic>
            <p:sp>
              <p:nvSpPr>
                <p:cNvPr id="207" name="TextBox 206">
                  <a:extLst>
                    <a:ext uri="{FF2B5EF4-FFF2-40B4-BE49-F238E27FC236}">
                      <a16:creationId xmlns:a16="http://schemas.microsoft.com/office/drawing/2014/main" id="{30957D50-7530-4D0D-B0FF-8874D9B1A386}"/>
                    </a:ext>
                  </a:extLst>
                </p:cNvPr>
                <p:cNvSpPr txBox="1"/>
                <p:nvPr/>
              </p:nvSpPr>
              <p:spPr>
                <a:xfrm>
                  <a:off x="2812212" y="1151612"/>
                  <a:ext cx="1320535" cy="369332"/>
                </a:xfrm>
                <a:prstGeom prst="rect">
                  <a:avLst/>
                </a:prstGeom>
                <a:noFill/>
              </p:spPr>
              <p:txBody>
                <a:bodyPr wrap="square" rtlCol="0">
                  <a:spAutoFit/>
                </a:bodyPr>
                <a:lstStyle/>
                <a:p>
                  <a:r>
                    <a:rPr lang="en-US" dirty="0"/>
                    <a:t>No: 4793</a:t>
                  </a:r>
                  <a:endParaRPr lang="en-IN" dirty="0"/>
                </a:p>
              </p:txBody>
            </p:sp>
          </p:grpSp>
          <p:cxnSp>
            <p:nvCxnSpPr>
              <p:cNvPr id="201" name="Straight Connector 200">
                <a:extLst>
                  <a:ext uri="{FF2B5EF4-FFF2-40B4-BE49-F238E27FC236}">
                    <a16:creationId xmlns:a16="http://schemas.microsoft.com/office/drawing/2014/main" id="{A8C4D1C4-904C-4A4F-87C2-EE9DEF71D53F}"/>
                  </a:ext>
                </a:extLst>
              </p:cNvPr>
              <p:cNvCxnSpPr>
                <a:cxnSpLocks/>
              </p:cNvCxnSpPr>
              <p:nvPr/>
            </p:nvCxnSpPr>
            <p:spPr>
              <a:xfrm flipH="1" flipV="1">
                <a:off x="4165284" y="1174480"/>
                <a:ext cx="4380" cy="718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8" name="Group 207">
              <a:extLst>
                <a:ext uri="{FF2B5EF4-FFF2-40B4-BE49-F238E27FC236}">
                  <a16:creationId xmlns:a16="http://schemas.microsoft.com/office/drawing/2014/main" id="{403A92B1-D57E-46D3-AB51-BEFACE1E74D0}"/>
                </a:ext>
              </a:extLst>
            </p:cNvPr>
            <p:cNvGrpSpPr/>
            <p:nvPr/>
          </p:nvGrpSpPr>
          <p:grpSpPr>
            <a:xfrm>
              <a:off x="7686024" y="1103779"/>
              <a:ext cx="2692185" cy="773084"/>
              <a:chOff x="1466294" y="1119724"/>
              <a:chExt cx="2665829" cy="773084"/>
            </a:xfrm>
          </p:grpSpPr>
          <p:cxnSp>
            <p:nvCxnSpPr>
              <p:cNvPr id="209" name="Straight Arrow Connector 208">
                <a:extLst>
                  <a:ext uri="{FF2B5EF4-FFF2-40B4-BE49-F238E27FC236}">
                    <a16:creationId xmlns:a16="http://schemas.microsoft.com/office/drawing/2014/main" id="{E57E1BB1-852F-4970-9406-C99CF334E24C}"/>
                  </a:ext>
                </a:extLst>
              </p:cNvPr>
              <p:cNvCxnSpPr/>
              <p:nvPr/>
            </p:nvCxnSpPr>
            <p:spPr>
              <a:xfrm flipH="1" flipV="1">
                <a:off x="2088585" y="1439166"/>
                <a:ext cx="526599"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B41B6961-1C56-49A5-B1F2-A0AA1BBB6C2C}"/>
                  </a:ext>
                </a:extLst>
              </p:cNvPr>
              <p:cNvCxnSpPr/>
              <p:nvPr/>
            </p:nvCxnSpPr>
            <p:spPr>
              <a:xfrm flipV="1">
                <a:off x="2615184" y="1439166"/>
                <a:ext cx="511162" cy="453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1" name="Graphic 210" descr="Checkmark">
                <a:extLst>
                  <a:ext uri="{FF2B5EF4-FFF2-40B4-BE49-F238E27FC236}">
                    <a16:creationId xmlns:a16="http://schemas.microsoft.com/office/drawing/2014/main" id="{1DC8C374-B5CE-4952-8454-D7831098D9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6294" y="1151612"/>
                <a:ext cx="196936" cy="290124"/>
              </a:xfrm>
              <a:prstGeom prst="rect">
                <a:avLst/>
              </a:prstGeom>
            </p:spPr>
          </p:pic>
          <p:sp>
            <p:nvSpPr>
              <p:cNvPr id="212" name="TextBox 211">
                <a:extLst>
                  <a:ext uri="{FF2B5EF4-FFF2-40B4-BE49-F238E27FC236}">
                    <a16:creationId xmlns:a16="http://schemas.microsoft.com/office/drawing/2014/main" id="{11D47E7D-0A27-4480-BEE0-5A45E7463171}"/>
                  </a:ext>
                </a:extLst>
              </p:cNvPr>
              <p:cNvSpPr txBox="1"/>
              <p:nvPr/>
            </p:nvSpPr>
            <p:spPr>
              <a:xfrm>
                <a:off x="1616529" y="1119724"/>
                <a:ext cx="1357052" cy="369332"/>
              </a:xfrm>
              <a:prstGeom prst="rect">
                <a:avLst/>
              </a:prstGeom>
              <a:noFill/>
            </p:spPr>
            <p:txBody>
              <a:bodyPr wrap="square" rtlCol="0">
                <a:spAutoFit/>
              </a:bodyPr>
              <a:lstStyle/>
              <a:p>
                <a:r>
                  <a:rPr lang="en-US" dirty="0"/>
                  <a:t>Yes: 925</a:t>
                </a:r>
                <a:endParaRPr lang="en-IN" dirty="0"/>
              </a:p>
            </p:txBody>
          </p:sp>
          <p:pic>
            <p:nvPicPr>
              <p:cNvPr id="213" name="Graphic 212" descr="Close">
                <a:extLst>
                  <a:ext uri="{FF2B5EF4-FFF2-40B4-BE49-F238E27FC236}">
                    <a16:creationId xmlns:a16="http://schemas.microsoft.com/office/drawing/2014/main" id="{91F9293D-754E-4696-A6F3-D6D94CDB67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7041" y="1193917"/>
                <a:ext cx="248286" cy="248286"/>
              </a:xfrm>
              <a:prstGeom prst="rect">
                <a:avLst/>
              </a:prstGeom>
            </p:spPr>
          </p:pic>
          <p:sp>
            <p:nvSpPr>
              <p:cNvPr id="214" name="TextBox 213">
                <a:extLst>
                  <a:ext uri="{FF2B5EF4-FFF2-40B4-BE49-F238E27FC236}">
                    <a16:creationId xmlns:a16="http://schemas.microsoft.com/office/drawing/2014/main" id="{92687379-C45F-47D5-A96C-F671E2EFDCE7}"/>
                  </a:ext>
                </a:extLst>
              </p:cNvPr>
              <p:cNvSpPr txBox="1"/>
              <p:nvPr/>
            </p:nvSpPr>
            <p:spPr>
              <a:xfrm>
                <a:off x="2811588" y="1151612"/>
                <a:ext cx="1320535" cy="369332"/>
              </a:xfrm>
              <a:prstGeom prst="rect">
                <a:avLst/>
              </a:prstGeom>
              <a:noFill/>
            </p:spPr>
            <p:txBody>
              <a:bodyPr wrap="square" rtlCol="0">
                <a:spAutoFit/>
              </a:bodyPr>
              <a:lstStyle/>
              <a:p>
                <a:r>
                  <a:rPr lang="en-US" dirty="0"/>
                  <a:t>No: 12840</a:t>
                </a:r>
                <a:endParaRPr lang="en-IN" dirty="0"/>
              </a:p>
            </p:txBody>
          </p:sp>
        </p:grpSp>
      </p:grpSp>
    </p:spTree>
    <p:extLst>
      <p:ext uri="{BB962C8B-B14F-4D97-AF65-F5344CB8AC3E}">
        <p14:creationId xmlns:p14="http://schemas.microsoft.com/office/powerpoint/2010/main" val="636042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sndAc>
          <p:stSnd>
            <p:snd r:embed="rId2" name="push.wav"/>
          </p:stSnd>
        </p:sndAc>
      </p:transition>
    </mc:Choice>
    <mc:Fallback xmlns="">
      <p:transition spd="slow">
        <p:fade/>
        <p:sndAc>
          <p:stSnd>
            <p:snd r:embed="rId9" name="pu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1+#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4"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3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5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4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28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32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par>
                          <p:cTn id="53" fill="hold">
                            <p:stCondLst>
                              <p:cond delay="1000"/>
                            </p:stCondLst>
                            <p:childTnLst>
                              <p:par>
                                <p:cTn id="54" presetID="2" presetClass="entr" presetSubtype="4"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ppt_x"/>
                                          </p:val>
                                        </p:tav>
                                        <p:tav tm="100000">
                                          <p:val>
                                            <p:strVal val="#ppt_x"/>
                                          </p:val>
                                        </p:tav>
                                      </p:tavLst>
                                    </p:anim>
                                    <p:anim calcmode="lin" valueType="num">
                                      <p:cBhvr additive="base">
                                        <p:cTn id="5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xit" presetSubtype="1" fill="hold" nodeType="clickEffect">
                                  <p:stCondLst>
                                    <p:cond delay="0"/>
                                  </p:stCondLst>
                                  <p:childTnLst>
                                    <p:anim calcmode="lin" valueType="num">
                                      <p:cBhvr additive="base">
                                        <p:cTn id="61" dur="500"/>
                                        <p:tgtEl>
                                          <p:spTgt spid="5"/>
                                        </p:tgtEl>
                                        <p:attrNameLst>
                                          <p:attrName>ppt_x</p:attrName>
                                        </p:attrNameLst>
                                      </p:cBhvr>
                                      <p:tavLst>
                                        <p:tav tm="0">
                                          <p:val>
                                            <p:strVal val="ppt_x"/>
                                          </p:val>
                                        </p:tav>
                                        <p:tav tm="100000">
                                          <p:val>
                                            <p:strVal val="ppt_x"/>
                                          </p:val>
                                        </p:tav>
                                      </p:tavLst>
                                    </p:anim>
                                    <p:anim calcmode="lin" valueType="num">
                                      <p:cBhvr additive="base">
                                        <p:cTn id="62" dur="500"/>
                                        <p:tgtEl>
                                          <p:spTgt spid="5"/>
                                        </p:tgtEl>
                                        <p:attrNameLst>
                                          <p:attrName>ppt_y</p:attrName>
                                        </p:attrNameLst>
                                      </p:cBhvr>
                                      <p:tavLst>
                                        <p:tav tm="0">
                                          <p:val>
                                            <p:strVal val="ppt_y"/>
                                          </p:val>
                                        </p:tav>
                                        <p:tav tm="100000">
                                          <p:val>
                                            <p:strVal val="0-ppt_h/2"/>
                                          </p:val>
                                        </p:tav>
                                      </p:tavLst>
                                    </p:anim>
                                    <p:set>
                                      <p:cBhvr>
                                        <p:cTn id="63" dur="1" fill="hold">
                                          <p:stCondLst>
                                            <p:cond delay="499"/>
                                          </p:stCondLst>
                                        </p:cTn>
                                        <p:tgtEl>
                                          <p:spTgt spid="5"/>
                                        </p:tgtEl>
                                        <p:attrNameLst>
                                          <p:attrName>style.visibility</p:attrName>
                                        </p:attrNameLst>
                                      </p:cBhvr>
                                      <p:to>
                                        <p:strVal val="hidden"/>
                                      </p:to>
                                    </p:set>
                                  </p:childTnLst>
                                </p:cTn>
                              </p:par>
                              <p:par>
                                <p:cTn id="64" presetID="2" presetClass="exit" presetSubtype="4" fill="hold" grpId="1" nodeType="withEffect">
                                  <p:stCondLst>
                                    <p:cond delay="0"/>
                                  </p:stCondLst>
                                  <p:childTnLst>
                                    <p:anim calcmode="lin" valueType="num">
                                      <p:cBhvr additive="base">
                                        <p:cTn id="65" dur="500"/>
                                        <p:tgtEl>
                                          <p:spTgt spid="25"/>
                                        </p:tgtEl>
                                        <p:attrNameLst>
                                          <p:attrName>ppt_x</p:attrName>
                                        </p:attrNameLst>
                                      </p:cBhvr>
                                      <p:tavLst>
                                        <p:tav tm="0">
                                          <p:val>
                                            <p:strVal val="ppt_x"/>
                                          </p:val>
                                        </p:tav>
                                        <p:tav tm="100000">
                                          <p:val>
                                            <p:strVal val="ppt_x"/>
                                          </p:val>
                                        </p:tav>
                                      </p:tavLst>
                                    </p:anim>
                                    <p:anim calcmode="lin" valueType="num">
                                      <p:cBhvr additive="base">
                                        <p:cTn id="66" dur="500"/>
                                        <p:tgtEl>
                                          <p:spTgt spid="25"/>
                                        </p:tgtEl>
                                        <p:attrNameLst>
                                          <p:attrName>ppt_y</p:attrName>
                                        </p:attrNameLst>
                                      </p:cBhvr>
                                      <p:tavLst>
                                        <p:tav tm="0">
                                          <p:val>
                                            <p:strVal val="ppt_y"/>
                                          </p:val>
                                        </p:tav>
                                        <p:tav tm="100000">
                                          <p:val>
                                            <p:strVal val="1+ppt_h/2"/>
                                          </p:val>
                                        </p:tav>
                                      </p:tavLst>
                                    </p:anim>
                                    <p:set>
                                      <p:cBhvr>
                                        <p:cTn id="67" dur="1" fill="hold">
                                          <p:stCondLst>
                                            <p:cond delay="499"/>
                                          </p:stCondLst>
                                        </p:cTn>
                                        <p:tgtEl>
                                          <p:spTgt spid="25"/>
                                        </p:tgtEl>
                                        <p:attrNameLst>
                                          <p:attrName>style.visibility</p:attrName>
                                        </p:attrNameLst>
                                      </p:cBhvr>
                                      <p:to>
                                        <p:strVal val="hidden"/>
                                      </p:to>
                                    </p:set>
                                  </p:childTnLst>
                                </p:cTn>
                              </p:par>
                            </p:childTnLst>
                          </p:cTn>
                        </p:par>
                        <p:par>
                          <p:cTn id="68" fill="hold">
                            <p:stCondLst>
                              <p:cond delay="500"/>
                            </p:stCondLst>
                            <p:childTnLst>
                              <p:par>
                                <p:cTn id="69" presetID="2" presetClass="entr" presetSubtype="1" fill="hold" nodeType="afterEffect">
                                  <p:stCondLst>
                                    <p:cond delay="0"/>
                                  </p:stCondLst>
                                  <p:childTnLst>
                                    <p:set>
                                      <p:cBhvr>
                                        <p:cTn id="70" dur="1" fill="hold">
                                          <p:stCondLst>
                                            <p:cond delay="0"/>
                                          </p:stCondLst>
                                        </p:cTn>
                                        <p:tgtEl>
                                          <p:spTgt spid="651"/>
                                        </p:tgtEl>
                                        <p:attrNameLst>
                                          <p:attrName>style.visibility</p:attrName>
                                        </p:attrNameLst>
                                      </p:cBhvr>
                                      <p:to>
                                        <p:strVal val="visible"/>
                                      </p:to>
                                    </p:set>
                                    <p:anim calcmode="lin" valueType="num">
                                      <p:cBhvr additive="base">
                                        <p:cTn id="71" dur="500" fill="hold"/>
                                        <p:tgtEl>
                                          <p:spTgt spid="651"/>
                                        </p:tgtEl>
                                        <p:attrNameLst>
                                          <p:attrName>ppt_x</p:attrName>
                                        </p:attrNameLst>
                                      </p:cBhvr>
                                      <p:tavLst>
                                        <p:tav tm="0">
                                          <p:val>
                                            <p:strVal val="#ppt_x"/>
                                          </p:val>
                                        </p:tav>
                                        <p:tav tm="100000">
                                          <p:val>
                                            <p:strVal val="#ppt_x"/>
                                          </p:val>
                                        </p:tav>
                                      </p:tavLst>
                                    </p:anim>
                                    <p:anim calcmode="lin" valueType="num">
                                      <p:cBhvr additive="base">
                                        <p:cTn id="72" dur="500" fill="hold"/>
                                        <p:tgtEl>
                                          <p:spTgt spid="651"/>
                                        </p:tgtEl>
                                        <p:attrNameLst>
                                          <p:attrName>ppt_y</p:attrName>
                                        </p:attrNameLst>
                                      </p:cBhvr>
                                      <p:tavLst>
                                        <p:tav tm="0">
                                          <p:val>
                                            <p:strVal val="0-#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19"/>
                                        </p:tgtEl>
                                        <p:attrNameLst>
                                          <p:attrName>style.visibility</p:attrName>
                                        </p:attrNameLst>
                                      </p:cBhvr>
                                      <p:to>
                                        <p:strVal val="visible"/>
                                      </p:to>
                                    </p:set>
                                    <p:anim calcmode="lin" valueType="num">
                                      <p:cBhvr additive="base">
                                        <p:cTn id="75" dur="500" fill="hold"/>
                                        <p:tgtEl>
                                          <p:spTgt spid="519"/>
                                        </p:tgtEl>
                                        <p:attrNameLst>
                                          <p:attrName>ppt_x</p:attrName>
                                        </p:attrNameLst>
                                      </p:cBhvr>
                                      <p:tavLst>
                                        <p:tav tm="0">
                                          <p:val>
                                            <p:strVal val="#ppt_x"/>
                                          </p:val>
                                        </p:tav>
                                        <p:tav tm="100000">
                                          <p:val>
                                            <p:strVal val="#ppt_x"/>
                                          </p:val>
                                        </p:tav>
                                      </p:tavLst>
                                    </p:anim>
                                    <p:anim calcmode="lin" valueType="num">
                                      <p:cBhvr additive="base">
                                        <p:cTn id="76" dur="500" fill="hold"/>
                                        <p:tgtEl>
                                          <p:spTgt spid="5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5BA79-E8EC-48F9-97B5-54CD0F9840D3}"/>
              </a:ext>
            </a:extLst>
          </p:cNvPr>
          <p:cNvSpPr>
            <a:spLocks noGrp="1"/>
          </p:cNvSpPr>
          <p:nvPr>
            <p:ph type="title"/>
          </p:nvPr>
        </p:nvSpPr>
        <p:spPr>
          <a:xfrm>
            <a:off x="838200" y="826940"/>
            <a:ext cx="10206318" cy="1033369"/>
          </a:xfrm>
        </p:spPr>
        <p:txBody>
          <a:bodyPr/>
          <a:lstStyle/>
          <a:p>
            <a:r>
              <a:rPr lang="en-US" b="1" dirty="0"/>
              <a:t>Problem Statement</a:t>
            </a:r>
            <a:endParaRPr lang="en-IN" b="1" dirty="0"/>
          </a:p>
        </p:txBody>
      </p:sp>
      <p:sp>
        <p:nvSpPr>
          <p:cNvPr id="3" name="Content Placeholder 2">
            <a:extLst>
              <a:ext uri="{FF2B5EF4-FFF2-40B4-BE49-F238E27FC236}">
                <a16:creationId xmlns:a16="http://schemas.microsoft.com/office/drawing/2014/main" id="{5E6CFA3A-5BE6-4BE8-AD5F-5CC9CED97BF3}"/>
              </a:ext>
            </a:extLst>
          </p:cNvPr>
          <p:cNvSpPr>
            <a:spLocks noGrp="1"/>
          </p:cNvSpPr>
          <p:nvPr>
            <p:ph idx="1"/>
          </p:nvPr>
        </p:nvSpPr>
        <p:spPr>
          <a:xfrm>
            <a:off x="1708726" y="1613646"/>
            <a:ext cx="9645073" cy="4348163"/>
          </a:xfrm>
        </p:spPr>
        <p:txBody>
          <a:bodyPr>
            <a:normAutofit/>
          </a:bodyPr>
          <a:lstStyle/>
          <a:p>
            <a:r>
              <a:rPr lang="en-US" dirty="0">
                <a:latin typeface="Agency FB" panose="020B0503020202020204" pitchFamily="34" charset="0"/>
              </a:rPr>
              <a:t>There is an insurance company called </a:t>
            </a:r>
            <a:r>
              <a:rPr lang="en-US" b="1" dirty="0">
                <a:latin typeface="Agency FB" panose="020B0503020202020204" pitchFamily="34" charset="0"/>
              </a:rPr>
              <a:t>New age insurance</a:t>
            </a:r>
            <a:r>
              <a:rPr lang="en-US" dirty="0">
                <a:latin typeface="Agency FB" panose="020B0503020202020204" pitchFamily="34" charset="0"/>
              </a:rPr>
              <a:t>. The company has multiple outreach plans to sell term insurance to its customers. Telephonic marketing campaigns still remain one of the most effective way to reach out to people however they incur a lot of cost. Hence, it is important to identify the customers those are most likely to convert beforehand so that they can be specifically targeted via call. </a:t>
            </a:r>
          </a:p>
          <a:p>
            <a:pPr marL="0" indent="0">
              <a:buNone/>
            </a:pPr>
            <a:endParaRPr lang="en-US" dirty="0">
              <a:latin typeface="Agency FB" panose="020B0503020202020204" pitchFamily="34" charset="0"/>
            </a:endParaRPr>
          </a:p>
          <a:p>
            <a:r>
              <a:rPr lang="en-US" dirty="0">
                <a:latin typeface="Agency FB" panose="020B0503020202020204" pitchFamily="34" charset="0"/>
              </a:rPr>
              <a:t>The historical marketing data of the insurance company is provided. The aim is to build an ML model that will predict if a client will subscribe to the insurance. </a:t>
            </a:r>
            <a:endParaRPr lang="en-IN" dirty="0">
              <a:latin typeface="Agency FB" panose="020B0503020202020204" pitchFamily="34" charset="0"/>
            </a:endParaRPr>
          </a:p>
        </p:txBody>
      </p:sp>
    </p:spTree>
    <p:extLst>
      <p:ext uri="{BB962C8B-B14F-4D97-AF65-F5344CB8AC3E}">
        <p14:creationId xmlns:p14="http://schemas.microsoft.com/office/powerpoint/2010/main" val="908228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A3FD26-1EA8-4E15-BBF9-AF60A4B03CB1}"/>
              </a:ext>
            </a:extLst>
          </p:cNvPr>
          <p:cNvPicPr>
            <a:picLocks noChangeAspect="1"/>
          </p:cNvPicPr>
          <p:nvPr/>
        </p:nvPicPr>
        <p:blipFill>
          <a:blip r:embed="rId2"/>
          <a:stretch>
            <a:fillRect/>
          </a:stretch>
        </p:blipFill>
        <p:spPr>
          <a:xfrm>
            <a:off x="991878" y="90206"/>
            <a:ext cx="5389987" cy="4375907"/>
          </a:xfrm>
          <a:prstGeom prst="rect">
            <a:avLst/>
          </a:prstGeom>
          <a:ln w="57150">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3" name="Picture 2">
            <a:extLst>
              <a:ext uri="{FF2B5EF4-FFF2-40B4-BE49-F238E27FC236}">
                <a16:creationId xmlns:a16="http://schemas.microsoft.com/office/drawing/2014/main" id="{2FC55EDC-CD70-4178-8ED2-40EDFC62904B}"/>
              </a:ext>
            </a:extLst>
          </p:cNvPr>
          <p:cNvPicPr>
            <a:picLocks noChangeAspect="1"/>
          </p:cNvPicPr>
          <p:nvPr/>
        </p:nvPicPr>
        <p:blipFill>
          <a:blip r:embed="rId3"/>
          <a:stretch>
            <a:fillRect/>
          </a:stretch>
        </p:blipFill>
        <p:spPr>
          <a:xfrm>
            <a:off x="6867972" y="90207"/>
            <a:ext cx="5242485" cy="4375907"/>
          </a:xfrm>
          <a:prstGeom prst="rect">
            <a:avLst/>
          </a:prstGeom>
          <a:ln w="57150">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4" name="TextBox 3">
            <a:extLst>
              <a:ext uri="{FF2B5EF4-FFF2-40B4-BE49-F238E27FC236}">
                <a16:creationId xmlns:a16="http://schemas.microsoft.com/office/drawing/2014/main" id="{A3A76167-08B7-4EE5-97F0-646DFE45179A}"/>
              </a:ext>
            </a:extLst>
          </p:cNvPr>
          <p:cNvSpPr txBox="1"/>
          <p:nvPr/>
        </p:nvSpPr>
        <p:spPr>
          <a:xfrm>
            <a:off x="991878" y="5057775"/>
            <a:ext cx="10838171"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en-US" dirty="0"/>
              <a:t>March has highest rate of conversion 51.99%, this is in line with our general knowledge that in India the financial year closes in March, so many employees purchase policies for tax benefit. </a:t>
            </a:r>
          </a:p>
          <a:p>
            <a:endParaRPr lang="en-US" dirty="0"/>
          </a:p>
          <a:p>
            <a:pPr marL="285750" indent="-285750">
              <a:buFont typeface="Wingdings" panose="05000000000000000000" pitchFamily="2" charset="2"/>
              <a:buChar char="Ø"/>
            </a:pPr>
            <a:r>
              <a:rPr lang="en-US" dirty="0"/>
              <a:t>Rather than approaching the customers in the month of May(only 6.71% of conversion rate) it is recommended to approach them in March, followed by December(46.7%),September(46.4%) and October(43.7%).</a:t>
            </a:r>
            <a:endParaRPr lang="en-IN" dirty="0"/>
          </a:p>
        </p:txBody>
      </p:sp>
    </p:spTree>
    <p:extLst>
      <p:ext uri="{BB962C8B-B14F-4D97-AF65-F5344CB8AC3E}">
        <p14:creationId xmlns:p14="http://schemas.microsoft.com/office/powerpoint/2010/main" val="23458153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E940044-EB56-456A-98F9-5DD7C108A7BD}"/>
              </a:ext>
            </a:extLst>
          </p:cNvPr>
          <p:cNvGrpSpPr/>
          <p:nvPr/>
        </p:nvGrpSpPr>
        <p:grpSpPr>
          <a:xfrm>
            <a:off x="4908176" y="251011"/>
            <a:ext cx="2375647" cy="806825"/>
            <a:chOff x="3720353" y="322729"/>
            <a:chExt cx="2375647" cy="806825"/>
          </a:xfrm>
        </p:grpSpPr>
        <p:sp>
          <p:nvSpPr>
            <p:cNvPr id="2" name="Rectangle: Rounded Corners 1">
              <a:extLst>
                <a:ext uri="{FF2B5EF4-FFF2-40B4-BE49-F238E27FC236}">
                  <a16:creationId xmlns:a16="http://schemas.microsoft.com/office/drawing/2014/main" id="{1032F9FC-5162-43AF-9A19-EDE87481D8AE}"/>
                </a:ext>
              </a:extLst>
            </p:cNvPr>
            <p:cNvSpPr/>
            <p:nvPr/>
          </p:nvSpPr>
          <p:spPr>
            <a:xfrm>
              <a:off x="3720353" y="322729"/>
              <a:ext cx="2375647" cy="80682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r"/>
              <a:r>
                <a:rPr lang="en-US" sz="3200" dirty="0">
                  <a:solidFill>
                    <a:schemeClr val="tx1"/>
                  </a:solidFill>
                </a:rPr>
                <a:t>Duration</a:t>
              </a:r>
              <a:endParaRPr lang="en-IN" sz="3200" dirty="0">
                <a:solidFill>
                  <a:schemeClr val="tx1"/>
                </a:solidFill>
              </a:endParaRPr>
            </a:p>
          </p:txBody>
        </p:sp>
        <p:pic>
          <p:nvPicPr>
            <p:cNvPr id="4" name="Graphic 3" descr="Stopwatch">
              <a:extLst>
                <a:ext uri="{FF2B5EF4-FFF2-40B4-BE49-F238E27FC236}">
                  <a16:creationId xmlns:a16="http://schemas.microsoft.com/office/drawing/2014/main" id="{0F7E5DC9-8341-41A1-AF52-246DC28DE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5860" y="421343"/>
              <a:ext cx="564776" cy="564776"/>
            </a:xfrm>
            <a:prstGeom prst="rect">
              <a:avLst/>
            </a:prstGeom>
          </p:spPr>
        </p:pic>
      </p:grpSp>
      <p:sp>
        <p:nvSpPr>
          <p:cNvPr id="6" name="TextBox 5">
            <a:extLst>
              <a:ext uri="{FF2B5EF4-FFF2-40B4-BE49-F238E27FC236}">
                <a16:creationId xmlns:a16="http://schemas.microsoft.com/office/drawing/2014/main" id="{E53F65E5-19F3-43BB-8EBC-F233AA2F6A46}"/>
              </a:ext>
            </a:extLst>
          </p:cNvPr>
          <p:cNvSpPr txBox="1"/>
          <p:nvPr/>
        </p:nvSpPr>
        <p:spPr>
          <a:xfrm>
            <a:off x="1559859" y="1515042"/>
            <a:ext cx="367553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Last contact duration, in seconds</a:t>
            </a:r>
            <a:endParaRPr lang="en-IN" dirty="0"/>
          </a:p>
        </p:txBody>
      </p:sp>
      <p:pic>
        <p:nvPicPr>
          <p:cNvPr id="7" name="Picture 6">
            <a:extLst>
              <a:ext uri="{FF2B5EF4-FFF2-40B4-BE49-F238E27FC236}">
                <a16:creationId xmlns:a16="http://schemas.microsoft.com/office/drawing/2014/main" id="{53F457FF-0817-4E20-A131-45D9A6DD5952}"/>
              </a:ext>
            </a:extLst>
          </p:cNvPr>
          <p:cNvPicPr>
            <a:picLocks noChangeAspect="1"/>
          </p:cNvPicPr>
          <p:nvPr/>
        </p:nvPicPr>
        <p:blipFill rotWithShape="1">
          <a:blip r:embed="rId5"/>
          <a:srcRect r="4396"/>
          <a:stretch/>
        </p:blipFill>
        <p:spPr>
          <a:xfrm>
            <a:off x="152402" y="2440192"/>
            <a:ext cx="3576916" cy="3117949"/>
          </a:xfrm>
          <a:prstGeom prst="rect">
            <a:avLst/>
          </a:prstGeom>
          <a:ln w="38100">
            <a:solidFill>
              <a:schemeClr val="tx1"/>
            </a:solidFill>
          </a:ln>
        </p:spPr>
      </p:pic>
      <p:pic>
        <p:nvPicPr>
          <p:cNvPr id="8" name="Picture 7">
            <a:extLst>
              <a:ext uri="{FF2B5EF4-FFF2-40B4-BE49-F238E27FC236}">
                <a16:creationId xmlns:a16="http://schemas.microsoft.com/office/drawing/2014/main" id="{235EA3FF-4062-4603-BDFA-6D7216943346}"/>
              </a:ext>
            </a:extLst>
          </p:cNvPr>
          <p:cNvPicPr>
            <a:picLocks noChangeAspect="1"/>
          </p:cNvPicPr>
          <p:nvPr/>
        </p:nvPicPr>
        <p:blipFill rotWithShape="1">
          <a:blip r:embed="rId6"/>
          <a:srcRect l="4637" r="2974"/>
          <a:stretch/>
        </p:blipFill>
        <p:spPr>
          <a:xfrm>
            <a:off x="3982527" y="2440192"/>
            <a:ext cx="3780908" cy="3117949"/>
          </a:xfrm>
          <a:prstGeom prst="rect">
            <a:avLst/>
          </a:prstGeom>
          <a:ln w="38100">
            <a:solidFill>
              <a:schemeClr val="tx1"/>
            </a:solidFill>
          </a:ln>
        </p:spPr>
      </p:pic>
      <p:pic>
        <p:nvPicPr>
          <p:cNvPr id="9" name="Picture 8">
            <a:extLst>
              <a:ext uri="{FF2B5EF4-FFF2-40B4-BE49-F238E27FC236}">
                <a16:creationId xmlns:a16="http://schemas.microsoft.com/office/drawing/2014/main" id="{83234BCB-3BD5-4BCA-B11B-1252F0B89F36}"/>
              </a:ext>
            </a:extLst>
          </p:cNvPr>
          <p:cNvPicPr>
            <a:picLocks noChangeAspect="1"/>
          </p:cNvPicPr>
          <p:nvPr/>
        </p:nvPicPr>
        <p:blipFill rotWithShape="1">
          <a:blip r:embed="rId7"/>
          <a:srcRect l="163" t="12023"/>
          <a:stretch/>
        </p:blipFill>
        <p:spPr>
          <a:xfrm>
            <a:off x="7998718" y="2440192"/>
            <a:ext cx="3945727" cy="3117948"/>
          </a:xfrm>
          <a:prstGeom prst="rect">
            <a:avLst/>
          </a:prstGeom>
          <a:ln w="38100">
            <a:solidFill>
              <a:schemeClr val="tx1"/>
            </a:solidFill>
          </a:ln>
        </p:spPr>
      </p:pic>
    </p:spTree>
    <p:extLst>
      <p:ext uri="{BB962C8B-B14F-4D97-AF65-F5344CB8AC3E}">
        <p14:creationId xmlns:p14="http://schemas.microsoft.com/office/powerpoint/2010/main" val="3938084833"/>
      </p:ext>
    </p:extLst>
  </p:cSld>
  <p:clrMapOvr>
    <a:masterClrMapping/>
  </p:clrMapOvr>
  <p:transition spd="med" advClick="0">
    <p:wheel spokes="1"/>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AA6CD5-B041-4DC0-95DC-F26EDEC9863B}"/>
              </a:ext>
            </a:extLst>
          </p:cNvPr>
          <p:cNvSpPr txBox="1"/>
          <p:nvPr/>
        </p:nvSpPr>
        <p:spPr>
          <a:xfrm>
            <a:off x="4504765" y="337798"/>
            <a:ext cx="3182470" cy="400110"/>
          </a:xfrm>
          <a:prstGeom prst="rect">
            <a:avLst/>
          </a:prstGeom>
          <a:noFill/>
        </p:spPr>
        <p:txBody>
          <a:bodyPr wrap="square" rtlCol="0">
            <a:spAutoFit/>
          </a:bodyPr>
          <a:lstStyle/>
          <a:p>
            <a:r>
              <a:rPr lang="en-US" sz="2000" b="1" dirty="0"/>
              <a:t>After treating the outliers</a:t>
            </a:r>
            <a:endParaRPr lang="en-IN" sz="2000" b="1" dirty="0"/>
          </a:p>
        </p:txBody>
      </p:sp>
      <p:pic>
        <p:nvPicPr>
          <p:cNvPr id="3" name="Picture 2">
            <a:extLst>
              <a:ext uri="{FF2B5EF4-FFF2-40B4-BE49-F238E27FC236}">
                <a16:creationId xmlns:a16="http://schemas.microsoft.com/office/drawing/2014/main" id="{577A1F31-4849-4C1E-8408-C518E1046D11}"/>
              </a:ext>
            </a:extLst>
          </p:cNvPr>
          <p:cNvPicPr>
            <a:picLocks noChangeAspect="1"/>
          </p:cNvPicPr>
          <p:nvPr/>
        </p:nvPicPr>
        <p:blipFill>
          <a:blip r:embed="rId2"/>
          <a:stretch>
            <a:fillRect/>
          </a:stretch>
        </p:blipFill>
        <p:spPr>
          <a:xfrm>
            <a:off x="193967" y="1723121"/>
            <a:ext cx="3645294" cy="3227565"/>
          </a:xfrm>
          <a:prstGeom prst="rect">
            <a:avLst/>
          </a:prstGeom>
          <a:ln w="28575">
            <a:solidFill>
              <a:schemeClr val="tx1"/>
            </a:solidFill>
          </a:ln>
          <a:effectLst>
            <a:outerShdw blurRad="76200" dist="12700" dir="2700000" sy="-23000" kx="-800400" algn="bl" rotWithShape="0">
              <a:prstClr val="black">
                <a:alpha val="20000"/>
              </a:prstClr>
            </a:outerShdw>
          </a:effectLst>
        </p:spPr>
      </p:pic>
      <p:pic>
        <p:nvPicPr>
          <p:cNvPr id="4" name="Picture 3">
            <a:extLst>
              <a:ext uri="{FF2B5EF4-FFF2-40B4-BE49-F238E27FC236}">
                <a16:creationId xmlns:a16="http://schemas.microsoft.com/office/drawing/2014/main" id="{0AAEBB0B-916D-4817-8A8A-E9AD780C8BE3}"/>
              </a:ext>
            </a:extLst>
          </p:cNvPr>
          <p:cNvPicPr>
            <a:picLocks noChangeAspect="1"/>
          </p:cNvPicPr>
          <p:nvPr/>
        </p:nvPicPr>
        <p:blipFill>
          <a:blip r:embed="rId3"/>
          <a:stretch>
            <a:fillRect/>
          </a:stretch>
        </p:blipFill>
        <p:spPr>
          <a:xfrm>
            <a:off x="3992336" y="1723121"/>
            <a:ext cx="3903526" cy="3227565"/>
          </a:xfrm>
          <a:prstGeom prst="rect">
            <a:avLst/>
          </a:prstGeom>
          <a:ln w="28575">
            <a:solidFill>
              <a:schemeClr val="tx1"/>
            </a:solidFill>
          </a:ln>
          <a:effectLst>
            <a:outerShdw blurRad="76200" dist="12700" dir="2700000" sy="-23000" kx="-800400" algn="bl" rotWithShape="0">
              <a:prstClr val="black">
                <a:alpha val="20000"/>
              </a:prstClr>
            </a:outerShdw>
          </a:effectLst>
        </p:spPr>
      </p:pic>
      <p:pic>
        <p:nvPicPr>
          <p:cNvPr id="5" name="Picture 4">
            <a:extLst>
              <a:ext uri="{FF2B5EF4-FFF2-40B4-BE49-F238E27FC236}">
                <a16:creationId xmlns:a16="http://schemas.microsoft.com/office/drawing/2014/main" id="{06F2A165-0952-4943-9042-C663FD7D7B42}"/>
              </a:ext>
            </a:extLst>
          </p:cNvPr>
          <p:cNvPicPr>
            <a:picLocks noChangeAspect="1"/>
          </p:cNvPicPr>
          <p:nvPr/>
        </p:nvPicPr>
        <p:blipFill>
          <a:blip r:embed="rId4"/>
          <a:stretch>
            <a:fillRect/>
          </a:stretch>
        </p:blipFill>
        <p:spPr>
          <a:xfrm>
            <a:off x="8039701" y="1723122"/>
            <a:ext cx="3957889" cy="3227564"/>
          </a:xfrm>
          <a:prstGeom prst="rect">
            <a:avLst/>
          </a:prstGeom>
          <a:ln w="28575">
            <a:solidFill>
              <a:schemeClr val="tx1"/>
            </a:solidFill>
          </a:ln>
          <a:effectLst>
            <a:outerShdw blurRad="76200" dist="12700" dir="2700000" sy="-23000" kx="-800400" algn="bl" rotWithShape="0">
              <a:prstClr val="black">
                <a:alpha val="20000"/>
              </a:prstClr>
            </a:outerShdw>
          </a:effectLst>
        </p:spPr>
      </p:pic>
      <p:sp>
        <p:nvSpPr>
          <p:cNvPr id="6" name="TextBox 5">
            <a:extLst>
              <a:ext uri="{FF2B5EF4-FFF2-40B4-BE49-F238E27FC236}">
                <a16:creationId xmlns:a16="http://schemas.microsoft.com/office/drawing/2014/main" id="{68C2C397-16AC-450D-9F83-43BDC8F41A39}"/>
              </a:ext>
            </a:extLst>
          </p:cNvPr>
          <p:cNvSpPr txBox="1"/>
          <p:nvPr/>
        </p:nvSpPr>
        <p:spPr>
          <a:xfrm>
            <a:off x="2817091" y="1052941"/>
            <a:ext cx="6687127" cy="646331"/>
          </a:xfrm>
          <a:prstGeom prst="rect">
            <a:avLst/>
          </a:prstGeom>
          <a:noFill/>
        </p:spPr>
        <p:txBody>
          <a:bodyPr wrap="square" rtlCol="0">
            <a:spAutoFit/>
          </a:bodyPr>
          <a:lstStyle/>
          <a:p>
            <a:r>
              <a:rPr lang="en-US" dirty="0"/>
              <a:t>Upper threshold = 643 seconds	Lower threshold = -221 seconds</a:t>
            </a:r>
          </a:p>
          <a:p>
            <a:endParaRPr lang="en-IN" dirty="0"/>
          </a:p>
        </p:txBody>
      </p:sp>
      <p:sp>
        <p:nvSpPr>
          <p:cNvPr id="7" name="TextBox 6">
            <a:extLst>
              <a:ext uri="{FF2B5EF4-FFF2-40B4-BE49-F238E27FC236}">
                <a16:creationId xmlns:a16="http://schemas.microsoft.com/office/drawing/2014/main" id="{CCBA2C5C-40C0-4DDC-8C39-E7E5E659A884}"/>
              </a:ext>
            </a:extLst>
          </p:cNvPr>
          <p:cNvSpPr txBox="1"/>
          <p:nvPr/>
        </p:nvSpPr>
        <p:spPr>
          <a:xfrm>
            <a:off x="1710508" y="5741058"/>
            <a:ext cx="10335491" cy="646331"/>
          </a:xfrm>
          <a:prstGeom prst="rect">
            <a:avLst/>
          </a:prstGeom>
          <a:noFill/>
        </p:spPr>
        <p:txBody>
          <a:bodyPr wrap="square" rtlCol="0">
            <a:spAutoFit/>
          </a:bodyPr>
          <a:lstStyle/>
          <a:p>
            <a:pPr marL="285750" indent="-285750">
              <a:buFont typeface="Wingdings" panose="05000000000000000000" pitchFamily="2" charset="2"/>
              <a:buChar char="ü"/>
            </a:pPr>
            <a:r>
              <a:rPr lang="en-US" dirty="0"/>
              <a:t>From the above plots it is evident that as the duration increases the probability of conversion is increasing.</a:t>
            </a:r>
            <a:endParaRPr lang="en-IN" dirty="0"/>
          </a:p>
        </p:txBody>
      </p:sp>
    </p:spTree>
    <p:extLst>
      <p:ext uri="{BB962C8B-B14F-4D97-AF65-F5344CB8AC3E}">
        <p14:creationId xmlns:p14="http://schemas.microsoft.com/office/powerpoint/2010/main" val="28922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wipe(left)">
                                      <p:cBhvr>
                                        <p:cTn id="20" dur="1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3C503E-E0AC-4D9B-9F2D-7F1D31820154}"/>
              </a:ext>
            </a:extLst>
          </p:cNvPr>
          <p:cNvGrpSpPr/>
          <p:nvPr/>
        </p:nvGrpSpPr>
        <p:grpSpPr>
          <a:xfrm>
            <a:off x="4410635" y="276673"/>
            <a:ext cx="3370730" cy="1094930"/>
            <a:chOff x="4993342" y="285634"/>
            <a:chExt cx="3370730" cy="1094930"/>
          </a:xfrm>
        </p:grpSpPr>
        <p:sp>
          <p:nvSpPr>
            <p:cNvPr id="5" name="Oval 4">
              <a:extLst>
                <a:ext uri="{FF2B5EF4-FFF2-40B4-BE49-F238E27FC236}">
                  <a16:creationId xmlns:a16="http://schemas.microsoft.com/office/drawing/2014/main" id="{02CAD034-57E7-4A3C-8C70-B203D3EF56FA}"/>
                </a:ext>
              </a:extLst>
            </p:cNvPr>
            <p:cNvSpPr/>
            <p:nvPr/>
          </p:nvSpPr>
          <p:spPr>
            <a:xfrm>
              <a:off x="4993342" y="285634"/>
              <a:ext cx="3370730" cy="109493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en-US" sz="2800" b="1" dirty="0">
                  <a:solidFill>
                    <a:schemeClr val="tx1"/>
                  </a:solidFill>
                </a:rPr>
                <a:t>No. of Calls</a:t>
              </a:r>
              <a:endParaRPr lang="en-IN" sz="2800" b="1" dirty="0">
                <a:solidFill>
                  <a:schemeClr val="tx1"/>
                </a:solidFill>
              </a:endParaRPr>
            </a:p>
          </p:txBody>
        </p:sp>
        <p:pic>
          <p:nvPicPr>
            <p:cNvPr id="4" name="Graphic 3" descr="Call center">
              <a:extLst>
                <a:ext uri="{FF2B5EF4-FFF2-40B4-BE49-F238E27FC236}">
                  <a16:creationId xmlns:a16="http://schemas.microsoft.com/office/drawing/2014/main" id="{3AF76A5A-757D-458B-B6CD-9F8894D56C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78823" y="438652"/>
              <a:ext cx="655041" cy="655041"/>
            </a:xfrm>
            <a:prstGeom prst="rect">
              <a:avLst/>
            </a:prstGeom>
          </p:spPr>
        </p:pic>
      </p:grpSp>
      <p:pic>
        <p:nvPicPr>
          <p:cNvPr id="2050" name="Picture 2">
            <a:extLst>
              <a:ext uri="{FF2B5EF4-FFF2-40B4-BE49-F238E27FC236}">
                <a16:creationId xmlns:a16="http://schemas.microsoft.com/office/drawing/2014/main" id="{CF8EB548-0011-4A40-BEF0-CF14A44BFA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264"/>
          <a:stretch/>
        </p:blipFill>
        <p:spPr bwMode="auto">
          <a:xfrm>
            <a:off x="188259" y="2832594"/>
            <a:ext cx="11815482" cy="32009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13AE5D-93D6-4AA7-A0D1-F61FDC6B32AE}"/>
              </a:ext>
            </a:extLst>
          </p:cNvPr>
          <p:cNvSpPr txBox="1"/>
          <p:nvPr/>
        </p:nvSpPr>
        <p:spPr>
          <a:xfrm>
            <a:off x="1362628" y="1864047"/>
            <a:ext cx="8095131"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number of contacts performed during this campaign and for a particular client</a:t>
            </a:r>
            <a:endParaRPr lang="en-IN" dirty="0"/>
          </a:p>
        </p:txBody>
      </p:sp>
    </p:spTree>
    <p:extLst>
      <p:ext uri="{BB962C8B-B14F-4D97-AF65-F5344CB8AC3E}">
        <p14:creationId xmlns:p14="http://schemas.microsoft.com/office/powerpoint/2010/main" val="1724644500"/>
      </p:ext>
    </p:extLst>
  </p:cSld>
  <p:clrMapOvr>
    <a:masterClrMapping/>
  </p:clrMapOvr>
  <p:transition spd="slow">
    <p:checker/>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 calcmode="lin" valueType="num">
                                      <p:cBhvr>
                                        <p:cTn id="14" dur="1000" fill="hold"/>
                                        <p:tgtEl>
                                          <p:spTgt spid="2050"/>
                                        </p:tgtEl>
                                        <p:attrNameLst>
                                          <p:attrName>ppt_w</p:attrName>
                                        </p:attrNameLst>
                                      </p:cBhvr>
                                      <p:tavLst>
                                        <p:tav tm="0">
                                          <p:val>
                                            <p:fltVal val="0"/>
                                          </p:val>
                                        </p:tav>
                                        <p:tav tm="100000">
                                          <p:val>
                                            <p:strVal val="#ppt_w"/>
                                          </p:val>
                                        </p:tav>
                                      </p:tavLst>
                                    </p:anim>
                                    <p:anim calcmode="lin" valueType="num">
                                      <p:cBhvr>
                                        <p:cTn id="15" dur="1000" fill="hold"/>
                                        <p:tgtEl>
                                          <p:spTgt spid="2050"/>
                                        </p:tgtEl>
                                        <p:attrNameLst>
                                          <p:attrName>ppt_h</p:attrName>
                                        </p:attrNameLst>
                                      </p:cBhvr>
                                      <p:tavLst>
                                        <p:tav tm="0">
                                          <p:val>
                                            <p:fltVal val="0"/>
                                          </p:val>
                                        </p:tav>
                                        <p:tav tm="100000">
                                          <p:val>
                                            <p:strVal val="#ppt_h"/>
                                          </p:val>
                                        </p:tav>
                                      </p:tavLst>
                                    </p:anim>
                                    <p:anim calcmode="lin" valueType="num">
                                      <p:cBhvr>
                                        <p:cTn id="16" dur="1000" fill="hold"/>
                                        <p:tgtEl>
                                          <p:spTgt spid="2050"/>
                                        </p:tgtEl>
                                        <p:attrNameLst>
                                          <p:attrName>style.rotation</p:attrName>
                                        </p:attrNameLst>
                                      </p:cBhvr>
                                      <p:tavLst>
                                        <p:tav tm="0">
                                          <p:val>
                                            <p:fltVal val="90"/>
                                          </p:val>
                                        </p:tav>
                                        <p:tav tm="100000">
                                          <p:val>
                                            <p:fltVal val="0"/>
                                          </p:val>
                                        </p:tav>
                                      </p:tavLst>
                                    </p:anim>
                                    <p:animEffect transition="in" filter="fade">
                                      <p:cBhvr>
                                        <p:cTn id="17"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5EDF259-3464-456B-89DD-E39B4A48C4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02" b="22"/>
          <a:stretch/>
        </p:blipFill>
        <p:spPr bwMode="auto">
          <a:xfrm>
            <a:off x="94129" y="1385233"/>
            <a:ext cx="12003741" cy="3155763"/>
          </a:xfrm>
          <a:prstGeom prst="rect">
            <a:avLst/>
          </a:prstGeom>
          <a:ln w="88900" cap="sq" cmpd="thickThin">
            <a:solidFill>
              <a:schemeClr val="accent5"/>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D5490C-E7D7-49A7-A1F1-57E89900D19F}"/>
              </a:ext>
            </a:extLst>
          </p:cNvPr>
          <p:cNvSpPr txBox="1"/>
          <p:nvPr/>
        </p:nvSpPr>
        <p:spPr>
          <a:xfrm>
            <a:off x="4580964" y="618564"/>
            <a:ext cx="3030072" cy="400110"/>
          </a:xfrm>
          <a:prstGeom prst="rect">
            <a:avLst/>
          </a:prstGeom>
          <a:noFill/>
        </p:spPr>
        <p:txBody>
          <a:bodyPr wrap="square" rtlCol="0">
            <a:spAutoFit/>
          </a:bodyPr>
          <a:lstStyle/>
          <a:p>
            <a:pPr algn="ctr"/>
            <a:r>
              <a:rPr lang="en-US" sz="2000" b="1" dirty="0"/>
              <a:t>After treating the outliers</a:t>
            </a:r>
            <a:endParaRPr lang="en-IN" sz="2000" b="1" dirty="0"/>
          </a:p>
        </p:txBody>
      </p:sp>
      <p:sp>
        <p:nvSpPr>
          <p:cNvPr id="3" name="TextBox 2">
            <a:extLst>
              <a:ext uri="{FF2B5EF4-FFF2-40B4-BE49-F238E27FC236}">
                <a16:creationId xmlns:a16="http://schemas.microsoft.com/office/drawing/2014/main" id="{F7FD1E4D-1644-4F1B-A7D4-9A1CB266D81B}"/>
              </a:ext>
            </a:extLst>
          </p:cNvPr>
          <p:cNvSpPr txBox="1"/>
          <p:nvPr/>
        </p:nvSpPr>
        <p:spPr>
          <a:xfrm>
            <a:off x="2250141" y="5288101"/>
            <a:ext cx="8139954"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As the number of calls are increasing the probability of conversion is decreasing!!</a:t>
            </a:r>
            <a:endParaRPr lang="en-IN" dirty="0"/>
          </a:p>
        </p:txBody>
      </p:sp>
    </p:spTree>
    <p:extLst>
      <p:ext uri="{BB962C8B-B14F-4D97-AF65-F5344CB8AC3E}">
        <p14:creationId xmlns:p14="http://schemas.microsoft.com/office/powerpoint/2010/main" val="30646819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8A219ADF-2A04-4F98-BBFF-7558EFA6BD79}"/>
                  </a:ext>
                </a:extLst>
              </p:cNvPr>
              <p:cNvGraphicFramePr/>
              <p:nvPr>
                <p:extLst>
                  <p:ext uri="{D42A27DB-BD31-4B8C-83A1-F6EECF244321}">
                    <p14:modId xmlns:p14="http://schemas.microsoft.com/office/powerpoint/2010/main" val="752026705"/>
                  </p:ext>
                </p:extLst>
              </p:nvPr>
            </p:nvGraphicFramePr>
            <p:xfrm>
              <a:off x="-66675" y="-23813"/>
              <a:ext cx="12592050" cy="690562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 name="Chart 5">
                <a:extLst>
                  <a:ext uri="{FF2B5EF4-FFF2-40B4-BE49-F238E27FC236}">
                    <a16:creationId xmlns:a16="http://schemas.microsoft.com/office/drawing/2014/main" id="{8A219ADF-2A04-4F98-BBFF-7558EFA6BD79}"/>
                  </a:ext>
                </a:extLst>
              </p:cNvPr>
              <p:cNvPicPr>
                <a:picLocks noGrp="1" noRot="1" noChangeAspect="1" noMove="1" noResize="1" noEditPoints="1" noAdjustHandles="1" noChangeArrowheads="1" noChangeShapeType="1"/>
              </p:cNvPicPr>
              <p:nvPr/>
            </p:nvPicPr>
            <p:blipFill>
              <a:blip r:embed="rId3"/>
              <a:stretch>
                <a:fillRect/>
              </a:stretch>
            </p:blipFill>
            <p:spPr>
              <a:xfrm>
                <a:off x="-66675" y="-23813"/>
                <a:ext cx="12592050" cy="6905625"/>
              </a:xfrm>
              <a:prstGeom prst="rect">
                <a:avLst/>
              </a:prstGeom>
            </p:spPr>
          </p:pic>
        </mc:Fallback>
      </mc:AlternateContent>
      <p:sp>
        <p:nvSpPr>
          <p:cNvPr id="8" name="Flowchart: Connector 7">
            <a:extLst>
              <a:ext uri="{FF2B5EF4-FFF2-40B4-BE49-F238E27FC236}">
                <a16:creationId xmlns:a16="http://schemas.microsoft.com/office/drawing/2014/main" id="{47FB2C04-E0F7-4E85-B810-1234CD23560D}"/>
              </a:ext>
            </a:extLst>
          </p:cNvPr>
          <p:cNvSpPr/>
          <p:nvPr/>
        </p:nvSpPr>
        <p:spPr>
          <a:xfrm>
            <a:off x="5181600" y="2362200"/>
            <a:ext cx="2105025" cy="2114550"/>
          </a:xfrm>
          <a:prstGeom prst="flowChartConnector">
            <a:avLst/>
          </a:prstGeom>
          <a:solidFill>
            <a:srgbClr val="FFC0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Previous</a:t>
            </a:r>
          </a:p>
          <a:p>
            <a:pPr algn="ctr"/>
            <a:r>
              <a:rPr lang="en-IN" dirty="0"/>
              <a:t>Outcome</a:t>
            </a:r>
          </a:p>
        </p:txBody>
      </p:sp>
    </p:spTree>
    <p:extLst>
      <p:ext uri="{BB962C8B-B14F-4D97-AF65-F5344CB8AC3E}">
        <p14:creationId xmlns:p14="http://schemas.microsoft.com/office/powerpoint/2010/main" val="494414034"/>
      </p:ext>
    </p:extLst>
  </p:cSld>
  <p:clrMapOvr>
    <a:masterClrMapping/>
  </p:clrMapOvr>
  <mc:AlternateContent xmlns:mc="http://schemas.openxmlformats.org/markup-compatibility/2006" xmlns:p14="http://schemas.microsoft.com/office/powerpoint/2010/main">
    <mc:Choice Requires="p14">
      <p:transition spd="slow" p14:dur="1500">
        <p:newsflash/>
      </p:transition>
    </mc:Choice>
    <mc:Fallback xmlns="">
      <p:transition spd="slow">
        <p:newsfla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09047C-AF29-45CC-A009-B86D982E336B}"/>
              </a:ext>
            </a:extLst>
          </p:cNvPr>
          <p:cNvPicPr>
            <a:picLocks noChangeAspect="1"/>
          </p:cNvPicPr>
          <p:nvPr/>
        </p:nvPicPr>
        <p:blipFill>
          <a:blip r:embed="rId2"/>
          <a:stretch>
            <a:fillRect/>
          </a:stretch>
        </p:blipFill>
        <p:spPr>
          <a:xfrm>
            <a:off x="0" y="285526"/>
            <a:ext cx="5690874" cy="4105500"/>
          </a:xfrm>
          <a:prstGeom prst="rect">
            <a:avLst/>
          </a:prstGeom>
          <a:ln w="38100">
            <a:solidFill>
              <a:schemeClr val="tx1"/>
            </a:solidFill>
          </a:ln>
          <a:scene3d>
            <a:camera prst="perspectiveLeft"/>
            <a:lightRig rig="threePt" dir="t"/>
          </a:scene3d>
        </p:spPr>
      </p:pic>
      <p:pic>
        <p:nvPicPr>
          <p:cNvPr id="3" name="Picture 2">
            <a:extLst>
              <a:ext uri="{FF2B5EF4-FFF2-40B4-BE49-F238E27FC236}">
                <a16:creationId xmlns:a16="http://schemas.microsoft.com/office/drawing/2014/main" id="{BA07F38F-908A-403F-97B7-77FAD9B1E6BB}"/>
              </a:ext>
            </a:extLst>
          </p:cNvPr>
          <p:cNvPicPr>
            <a:picLocks noChangeAspect="1"/>
          </p:cNvPicPr>
          <p:nvPr/>
        </p:nvPicPr>
        <p:blipFill>
          <a:blip r:embed="rId3"/>
          <a:stretch>
            <a:fillRect/>
          </a:stretch>
        </p:blipFill>
        <p:spPr>
          <a:xfrm>
            <a:off x="5999498" y="285526"/>
            <a:ext cx="5857875" cy="4105500"/>
          </a:xfrm>
          <a:prstGeom prst="rect">
            <a:avLst/>
          </a:prstGeom>
          <a:ln w="38100">
            <a:solidFill>
              <a:schemeClr val="tx1"/>
            </a:solidFill>
          </a:ln>
          <a:scene3d>
            <a:camera prst="perspectiveLeft"/>
            <a:lightRig rig="threePt" dir="t"/>
          </a:scene3d>
        </p:spPr>
      </p:pic>
      <p:sp>
        <p:nvSpPr>
          <p:cNvPr id="4" name="Rectangle: Rounded Corners 3">
            <a:extLst>
              <a:ext uri="{FF2B5EF4-FFF2-40B4-BE49-F238E27FC236}">
                <a16:creationId xmlns:a16="http://schemas.microsoft.com/office/drawing/2014/main" id="{9F979D2E-0D0E-4582-A468-8830A5281DCA}"/>
              </a:ext>
            </a:extLst>
          </p:cNvPr>
          <p:cNvSpPr/>
          <p:nvPr/>
        </p:nvSpPr>
        <p:spPr>
          <a:xfrm>
            <a:off x="251786" y="4657725"/>
            <a:ext cx="11781173" cy="2124075"/>
          </a:xfrm>
          <a:prstGeom prst="roundRect">
            <a:avLst/>
          </a:prstGeom>
          <a:gradFill flip="none" rotWithShape="1">
            <a:gsLst>
              <a:gs pos="100000">
                <a:srgbClr val="00B050"/>
              </a:gs>
              <a:gs pos="0">
                <a:schemeClr val="accent1">
                  <a:lumMod val="95000"/>
                </a:schemeClr>
              </a:gs>
              <a:gs pos="100000">
                <a:schemeClr val="accent1">
                  <a:lumMod val="45000"/>
                  <a:lumOff val="55000"/>
                </a:schemeClr>
              </a:gs>
              <a:gs pos="100000">
                <a:schemeClr val="accent1">
                  <a:lumMod val="30000"/>
                  <a:lumOff val="70000"/>
                </a:schemeClr>
              </a:gs>
            </a:gsLst>
            <a:path path="rect">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dirty="0"/>
              <a:t>If the previous outcome of the call is 'success' the conversion rate of that call is 64.7%! Of course the word itself means that only.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Also the firm has some scope here to do some research, why though the previous outcome of the call is success, some people aren't purchasing the policy.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Chasing such type of customers once again may result in full success of converting them to purchase a policy.</a:t>
            </a:r>
          </a:p>
        </p:txBody>
      </p:sp>
    </p:spTree>
    <p:extLst>
      <p:ext uri="{BB962C8B-B14F-4D97-AF65-F5344CB8AC3E}">
        <p14:creationId xmlns:p14="http://schemas.microsoft.com/office/powerpoint/2010/main" val="261098809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circle(in)">
                                      <p:cBhvr>
                                        <p:cTn id="7" dur="2000"/>
                                        <p:tgtEl>
                                          <p:spTgt spid="4">
                                            <p:bg/>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circle(in)">
                                      <p:cBhvr>
                                        <p:cTn id="10" dur="2000"/>
                                        <p:tgtEl>
                                          <p:spTgt spid="4">
                                            <p:txEl>
                                              <p:pRg st="0" end="0"/>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circle(in)">
                                      <p:cBhvr>
                                        <p:cTn id="13" dur="2000"/>
                                        <p:tgtEl>
                                          <p:spTgt spid="4">
                                            <p:txEl>
                                              <p:pRg st="2" end="2"/>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circle(in)">
                                      <p:cBhvr>
                                        <p:cTn id="16"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5" name="3D Model 4" descr="Machine Learning&#10;">
                <a:extLst>
                  <a:ext uri="{FF2B5EF4-FFF2-40B4-BE49-F238E27FC236}">
                    <a16:creationId xmlns:a16="http://schemas.microsoft.com/office/drawing/2014/main" id="{FD06F587-EA73-47C8-B4F0-63D6770EB79C}"/>
                  </a:ext>
                </a:extLst>
              </p:cNvPr>
              <p:cNvGraphicFramePr>
                <a:graphicFrameLocks noChangeAspect="1"/>
              </p:cNvGraphicFramePr>
              <p:nvPr>
                <p:extLst>
                  <p:ext uri="{D42A27DB-BD31-4B8C-83A1-F6EECF244321}">
                    <p14:modId xmlns:p14="http://schemas.microsoft.com/office/powerpoint/2010/main" val="654177901"/>
                  </p:ext>
                </p:extLst>
              </p:nvPr>
            </p:nvGraphicFramePr>
            <p:xfrm>
              <a:off x="1337072" y="736714"/>
              <a:ext cx="4758928" cy="4476619"/>
            </p:xfrm>
            <a:graphic>
              <a:graphicData uri="http://schemas.microsoft.com/office/drawing/2017/model3d">
                <am3d:model3d r:embed="rId2">
                  <am3d:spPr>
                    <a:xfrm>
                      <a:off x="0" y="0"/>
                      <a:ext cx="4758928" cy="4476619"/>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1540936" ay="2032255" az="900177"/>
                    <am3d:postTrans dx="0" dy="0" dz="0"/>
                  </am3d:trans>
                  <am3d:raster rName="Office3DRenderer" rVer="16.0.8326">
                    <am3d:blip r:embed="rId3"/>
                  </am3d:raster>
                  <am3d:objViewport viewportSz="64729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Machine Learning&#10;">
                <a:extLst>
                  <a:ext uri="{FF2B5EF4-FFF2-40B4-BE49-F238E27FC236}">
                    <a16:creationId xmlns:a16="http://schemas.microsoft.com/office/drawing/2014/main" id="{FD06F587-EA73-47C8-B4F0-63D6770EB79C}"/>
                  </a:ext>
                </a:extLst>
              </p:cNvPr>
              <p:cNvPicPr>
                <a:picLocks noGrp="1" noRot="1" noChangeAspect="1" noMove="1" noResize="1" noEditPoints="1" noAdjustHandles="1" noChangeArrowheads="1" noChangeShapeType="1" noCrop="1"/>
              </p:cNvPicPr>
              <p:nvPr/>
            </p:nvPicPr>
            <p:blipFill>
              <a:blip r:embed="rId4"/>
              <a:stretch>
                <a:fillRect/>
              </a:stretch>
            </p:blipFill>
            <p:spPr>
              <a:xfrm>
                <a:off x="1337072" y="736714"/>
                <a:ext cx="4758928" cy="4476619"/>
              </a:xfrm>
              <a:prstGeom prst="rect">
                <a:avLst/>
              </a:prstGeom>
            </p:spPr>
          </p:pic>
        </mc:Fallback>
      </mc:AlternateContent>
      <p:sp>
        <p:nvSpPr>
          <p:cNvPr id="2" name="Title 1">
            <a:extLst>
              <a:ext uri="{FF2B5EF4-FFF2-40B4-BE49-F238E27FC236}">
                <a16:creationId xmlns:a16="http://schemas.microsoft.com/office/drawing/2014/main" id="{7B1BEF4A-EDEC-4C77-BC44-F5B0C079141C}"/>
              </a:ext>
            </a:extLst>
          </p:cNvPr>
          <p:cNvSpPr>
            <a:spLocks noGrp="1"/>
          </p:cNvSpPr>
          <p:nvPr>
            <p:ph type="title"/>
          </p:nvPr>
        </p:nvSpPr>
        <p:spPr>
          <a:xfrm>
            <a:off x="5016406" y="2402539"/>
            <a:ext cx="6619784" cy="1739152"/>
          </a:xfrm>
        </p:spPr>
        <p:txBody>
          <a:bodyPr/>
          <a:lstStyle/>
          <a:p>
            <a:r>
              <a:rPr lang="en-US" dirty="0"/>
              <a:t>Machine Learning Models</a:t>
            </a:r>
            <a:endParaRPr lang="en-IN" dirty="0"/>
          </a:p>
        </p:txBody>
      </p:sp>
    </p:spTree>
    <p:extLst>
      <p:ext uri="{BB962C8B-B14F-4D97-AF65-F5344CB8AC3E}">
        <p14:creationId xmlns:p14="http://schemas.microsoft.com/office/powerpoint/2010/main" val="110154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25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additive="sum">
                                        <p:cTn id="8"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37" presetClass="emph" presetSubtype="4096" repeatCount="indefinite" fill="hold" nodeType="withEffect">
                                  <p:stCondLst>
                                    <p:cond delay="0"/>
                                  </p:stCondLst>
                                  <p:childTnLst>
                                    <p:animRot by="21600000">
                                      <p:cBhvr>
                                        <p:cTn id="13" dur="22000" fill="hold"/>
                                        <p:tgtEl>
                                          <p:spTgt spid="5"/>
                                        </p:tgtEl>
                                        <p:attrNameLst>
                                          <p:attrName>3d.view.rotation.z</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D19E3-AE3F-442B-9926-85ADF92B8595}"/>
              </a:ext>
            </a:extLst>
          </p:cNvPr>
          <p:cNvSpPr txBox="1"/>
          <p:nvPr/>
        </p:nvSpPr>
        <p:spPr>
          <a:xfrm>
            <a:off x="2859741" y="522787"/>
            <a:ext cx="3558988" cy="400110"/>
          </a:xfrm>
          <a:prstGeom prst="rect">
            <a:avLst/>
          </a:prstGeom>
          <a:noFill/>
        </p:spPr>
        <p:txBody>
          <a:bodyPr wrap="square" rtlCol="0">
            <a:spAutoFit/>
          </a:bodyPr>
          <a:lstStyle/>
          <a:p>
            <a:r>
              <a:rPr lang="en-US" sz="2000" b="1" dirty="0"/>
              <a:t>Encoding: </a:t>
            </a:r>
            <a:r>
              <a:rPr lang="en-US" dirty="0"/>
              <a:t>Label Encoding</a:t>
            </a:r>
            <a:endParaRPr lang="en-IN" dirty="0"/>
          </a:p>
        </p:txBody>
      </p:sp>
      <p:sp>
        <p:nvSpPr>
          <p:cNvPr id="4" name="TextBox 3">
            <a:extLst>
              <a:ext uri="{FF2B5EF4-FFF2-40B4-BE49-F238E27FC236}">
                <a16:creationId xmlns:a16="http://schemas.microsoft.com/office/drawing/2014/main" id="{90C2FCDC-8489-4334-9F91-3A9697020B32}"/>
              </a:ext>
            </a:extLst>
          </p:cNvPr>
          <p:cNvSpPr txBox="1"/>
          <p:nvPr/>
        </p:nvSpPr>
        <p:spPr>
          <a:xfrm>
            <a:off x="2859741" y="5122149"/>
            <a:ext cx="5172635" cy="400110"/>
          </a:xfrm>
          <a:prstGeom prst="rect">
            <a:avLst/>
          </a:prstGeom>
          <a:noFill/>
        </p:spPr>
        <p:txBody>
          <a:bodyPr wrap="square" rtlCol="0">
            <a:spAutoFit/>
          </a:bodyPr>
          <a:lstStyle/>
          <a:p>
            <a:r>
              <a:rPr lang="en-US" sz="2000" b="1" dirty="0"/>
              <a:t>Splitting: </a:t>
            </a:r>
            <a:r>
              <a:rPr lang="en-US" dirty="0"/>
              <a:t>Stratified splitting with </a:t>
            </a:r>
            <a:r>
              <a:rPr lang="en-US" dirty="0" err="1"/>
              <a:t>train:test</a:t>
            </a:r>
            <a:r>
              <a:rPr lang="en-US" dirty="0"/>
              <a:t>=80:20</a:t>
            </a:r>
            <a:endParaRPr lang="en-IN" dirty="0"/>
          </a:p>
        </p:txBody>
      </p:sp>
      <p:sp>
        <p:nvSpPr>
          <p:cNvPr id="5" name="TextBox 4">
            <a:extLst>
              <a:ext uri="{FF2B5EF4-FFF2-40B4-BE49-F238E27FC236}">
                <a16:creationId xmlns:a16="http://schemas.microsoft.com/office/drawing/2014/main" id="{D0668F68-7E82-4775-930B-5E298007B76F}"/>
              </a:ext>
            </a:extLst>
          </p:cNvPr>
          <p:cNvSpPr txBox="1"/>
          <p:nvPr/>
        </p:nvSpPr>
        <p:spPr>
          <a:xfrm>
            <a:off x="2859741" y="5759103"/>
            <a:ext cx="3890682" cy="400110"/>
          </a:xfrm>
          <a:prstGeom prst="rect">
            <a:avLst/>
          </a:prstGeom>
          <a:noFill/>
        </p:spPr>
        <p:txBody>
          <a:bodyPr wrap="square" rtlCol="0">
            <a:spAutoFit/>
          </a:bodyPr>
          <a:lstStyle/>
          <a:p>
            <a:r>
              <a:rPr lang="en-US" sz="2000" b="1" dirty="0"/>
              <a:t>Balancing Method: </a:t>
            </a:r>
            <a:r>
              <a:rPr lang="en-US" dirty="0"/>
              <a:t>SMOTEENN</a:t>
            </a:r>
            <a:endParaRPr lang="en-IN" dirty="0"/>
          </a:p>
        </p:txBody>
      </p:sp>
      <p:pic>
        <p:nvPicPr>
          <p:cNvPr id="7" name="Picture 6">
            <a:extLst>
              <a:ext uri="{FF2B5EF4-FFF2-40B4-BE49-F238E27FC236}">
                <a16:creationId xmlns:a16="http://schemas.microsoft.com/office/drawing/2014/main" id="{19832D0B-188E-445D-84EA-86D3B983E218}"/>
              </a:ext>
            </a:extLst>
          </p:cNvPr>
          <p:cNvPicPr>
            <a:picLocks noChangeAspect="1"/>
          </p:cNvPicPr>
          <p:nvPr/>
        </p:nvPicPr>
        <p:blipFill>
          <a:blip r:embed="rId2"/>
          <a:stretch>
            <a:fillRect/>
          </a:stretch>
        </p:blipFill>
        <p:spPr>
          <a:xfrm>
            <a:off x="3703551" y="1312141"/>
            <a:ext cx="4784897" cy="3243698"/>
          </a:xfrm>
          <a:prstGeom prst="rect">
            <a:avLst/>
          </a:prstGeom>
          <a:solidFill>
            <a:srgbClr val="BF4CE6"/>
          </a:solidFill>
          <a:ln w="38100">
            <a:solidFill>
              <a:schemeClr val="tx1"/>
            </a:solidFill>
          </a:ln>
        </p:spPr>
      </p:pic>
      <p:grpSp>
        <p:nvGrpSpPr>
          <p:cNvPr id="28" name="Group 27">
            <a:extLst>
              <a:ext uri="{FF2B5EF4-FFF2-40B4-BE49-F238E27FC236}">
                <a16:creationId xmlns:a16="http://schemas.microsoft.com/office/drawing/2014/main" id="{FD943CB7-E769-4104-99BB-388E76ADD60D}"/>
              </a:ext>
            </a:extLst>
          </p:cNvPr>
          <p:cNvGrpSpPr/>
          <p:nvPr/>
        </p:nvGrpSpPr>
        <p:grpSpPr>
          <a:xfrm>
            <a:off x="8032376" y="3962408"/>
            <a:ext cx="2967317" cy="369332"/>
            <a:chOff x="8032376" y="3810003"/>
            <a:chExt cx="2967317" cy="369332"/>
          </a:xfrm>
        </p:grpSpPr>
        <p:cxnSp>
          <p:nvCxnSpPr>
            <p:cNvPr id="12" name="Straight Arrow Connector 11">
              <a:extLst>
                <a:ext uri="{FF2B5EF4-FFF2-40B4-BE49-F238E27FC236}">
                  <a16:creationId xmlns:a16="http://schemas.microsoft.com/office/drawing/2014/main" id="{69ADF0DF-7E53-471C-88A6-4CF63D7BCBA8}"/>
                </a:ext>
              </a:extLst>
            </p:cNvPr>
            <p:cNvCxnSpPr>
              <a:cxnSpLocks/>
              <a:endCxn id="14" idx="1"/>
            </p:cNvCxnSpPr>
            <p:nvPr/>
          </p:nvCxnSpPr>
          <p:spPr>
            <a:xfrm>
              <a:off x="8032376" y="3989293"/>
              <a:ext cx="2510117" cy="537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A72D92D-24D5-4F77-B0BA-2D6A28167627}"/>
                </a:ext>
              </a:extLst>
            </p:cNvPr>
            <p:cNvSpPr txBox="1"/>
            <p:nvPr/>
          </p:nvSpPr>
          <p:spPr>
            <a:xfrm>
              <a:off x="10542493" y="3810003"/>
              <a:ext cx="4572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07B041E3-A9D0-4CE0-9E70-05BF64900144}"/>
              </a:ext>
            </a:extLst>
          </p:cNvPr>
          <p:cNvGrpSpPr/>
          <p:nvPr/>
        </p:nvGrpSpPr>
        <p:grpSpPr>
          <a:xfrm>
            <a:off x="7736541" y="3247041"/>
            <a:ext cx="3263151" cy="369332"/>
            <a:chOff x="7736541" y="3094636"/>
            <a:chExt cx="3263151" cy="369332"/>
          </a:xfrm>
        </p:grpSpPr>
        <p:cxnSp>
          <p:nvCxnSpPr>
            <p:cNvPr id="11" name="Straight Arrow Connector 10">
              <a:extLst>
                <a:ext uri="{FF2B5EF4-FFF2-40B4-BE49-F238E27FC236}">
                  <a16:creationId xmlns:a16="http://schemas.microsoft.com/office/drawing/2014/main" id="{BA3F5C99-FD25-456E-A56D-AE90EE26BE2C}"/>
                </a:ext>
              </a:extLst>
            </p:cNvPr>
            <p:cNvCxnSpPr>
              <a:cxnSpLocks/>
              <a:endCxn id="16" idx="1"/>
            </p:cNvCxnSpPr>
            <p:nvPr/>
          </p:nvCxnSpPr>
          <p:spPr>
            <a:xfrm>
              <a:off x="7736541" y="3270308"/>
              <a:ext cx="2805951" cy="899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801AE4-D803-4BDD-BB84-ADA8BB51EE92}"/>
                </a:ext>
              </a:extLst>
            </p:cNvPr>
            <p:cNvSpPr txBox="1"/>
            <p:nvPr/>
          </p:nvSpPr>
          <p:spPr>
            <a:xfrm>
              <a:off x="10542492" y="3094636"/>
              <a:ext cx="4572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5E71190A-618A-49FF-A78A-06565579E61E}"/>
              </a:ext>
            </a:extLst>
          </p:cNvPr>
          <p:cNvGrpSpPr/>
          <p:nvPr/>
        </p:nvGrpSpPr>
        <p:grpSpPr>
          <a:xfrm>
            <a:off x="7028329" y="2531674"/>
            <a:ext cx="3971362" cy="369332"/>
            <a:chOff x="7028329" y="2379269"/>
            <a:chExt cx="3971362" cy="369332"/>
          </a:xfrm>
        </p:grpSpPr>
        <p:cxnSp>
          <p:nvCxnSpPr>
            <p:cNvPr id="10" name="Straight Arrow Connector 9">
              <a:extLst>
                <a:ext uri="{FF2B5EF4-FFF2-40B4-BE49-F238E27FC236}">
                  <a16:creationId xmlns:a16="http://schemas.microsoft.com/office/drawing/2014/main" id="{94F28E6A-46C4-41A2-A5F4-D34906AC95C2}"/>
                </a:ext>
              </a:extLst>
            </p:cNvPr>
            <p:cNvCxnSpPr>
              <a:cxnSpLocks/>
              <a:endCxn id="17" idx="1"/>
            </p:cNvCxnSpPr>
            <p:nvPr/>
          </p:nvCxnSpPr>
          <p:spPr>
            <a:xfrm>
              <a:off x="7028329" y="2554941"/>
              <a:ext cx="3514162" cy="899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83F1EE-EC06-49A8-89A8-07AEB673E125}"/>
                </a:ext>
              </a:extLst>
            </p:cNvPr>
            <p:cNvSpPr txBox="1"/>
            <p:nvPr/>
          </p:nvSpPr>
          <p:spPr>
            <a:xfrm>
              <a:off x="10542491" y="2379269"/>
              <a:ext cx="4572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BBD12BE-F77C-4D10-9270-04E4A64C5768}"/>
              </a:ext>
            </a:extLst>
          </p:cNvPr>
          <p:cNvGrpSpPr/>
          <p:nvPr/>
        </p:nvGrpSpPr>
        <p:grpSpPr>
          <a:xfrm>
            <a:off x="6571129" y="1816307"/>
            <a:ext cx="4428561" cy="369332"/>
            <a:chOff x="6571129" y="1663902"/>
            <a:chExt cx="4428561" cy="369332"/>
          </a:xfrm>
        </p:grpSpPr>
        <p:cxnSp>
          <p:nvCxnSpPr>
            <p:cNvPr id="9" name="Straight Arrow Connector 8">
              <a:extLst>
                <a:ext uri="{FF2B5EF4-FFF2-40B4-BE49-F238E27FC236}">
                  <a16:creationId xmlns:a16="http://schemas.microsoft.com/office/drawing/2014/main" id="{BA338B8F-A614-4891-BE6E-77592505752E}"/>
                </a:ext>
              </a:extLst>
            </p:cNvPr>
            <p:cNvCxnSpPr>
              <a:cxnSpLocks/>
              <a:endCxn id="18" idx="1"/>
            </p:cNvCxnSpPr>
            <p:nvPr/>
          </p:nvCxnSpPr>
          <p:spPr>
            <a:xfrm>
              <a:off x="6571129" y="1836231"/>
              <a:ext cx="3971361" cy="123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F023FC-C9BB-45F3-B38E-CFE75631BB94}"/>
                </a:ext>
              </a:extLst>
            </p:cNvPr>
            <p:cNvSpPr txBox="1"/>
            <p:nvPr/>
          </p:nvSpPr>
          <p:spPr>
            <a:xfrm>
              <a:off x="10542490" y="1663902"/>
              <a:ext cx="4572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1009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0-#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0-#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randombar(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wipe(down)">
                                      <p:cBhvr>
                                        <p:cTn id="37" dur="580">
                                          <p:stCondLst>
                                            <p:cond delay="0"/>
                                          </p:stCondLst>
                                        </p:cTn>
                                        <p:tgtEl>
                                          <p:spTgt spid="5">
                                            <p:txEl>
                                              <p:pRg st="0" end="0"/>
                                            </p:txEl>
                                          </p:spTgt>
                                        </p:tgtEl>
                                      </p:cBhvr>
                                    </p:animEffect>
                                    <p:anim calcmode="lin" valueType="num">
                                      <p:cBhvr>
                                        <p:cTn id="3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5">
                                            <p:txEl>
                                              <p:pRg st="0" end="0"/>
                                            </p:txEl>
                                          </p:spTgt>
                                        </p:tgtEl>
                                      </p:cBhvr>
                                      <p:to x="100000" y="60000"/>
                                    </p:animScale>
                                    <p:animScale>
                                      <p:cBhvr>
                                        <p:cTn id="44" dur="166" decel="50000">
                                          <p:stCondLst>
                                            <p:cond delay="676"/>
                                          </p:stCondLst>
                                        </p:cTn>
                                        <p:tgtEl>
                                          <p:spTgt spid="5">
                                            <p:txEl>
                                              <p:pRg st="0" end="0"/>
                                            </p:txEl>
                                          </p:spTgt>
                                        </p:tgtEl>
                                      </p:cBhvr>
                                      <p:to x="100000" y="100000"/>
                                    </p:animScale>
                                    <p:animScale>
                                      <p:cBhvr>
                                        <p:cTn id="45" dur="26">
                                          <p:stCondLst>
                                            <p:cond delay="1312"/>
                                          </p:stCondLst>
                                        </p:cTn>
                                        <p:tgtEl>
                                          <p:spTgt spid="5">
                                            <p:txEl>
                                              <p:pRg st="0" end="0"/>
                                            </p:txEl>
                                          </p:spTgt>
                                        </p:tgtEl>
                                      </p:cBhvr>
                                      <p:to x="100000" y="80000"/>
                                    </p:animScale>
                                    <p:animScale>
                                      <p:cBhvr>
                                        <p:cTn id="46" dur="166" decel="50000">
                                          <p:stCondLst>
                                            <p:cond delay="1338"/>
                                          </p:stCondLst>
                                        </p:cTn>
                                        <p:tgtEl>
                                          <p:spTgt spid="5">
                                            <p:txEl>
                                              <p:pRg st="0" end="0"/>
                                            </p:txEl>
                                          </p:spTgt>
                                        </p:tgtEl>
                                      </p:cBhvr>
                                      <p:to x="100000" y="100000"/>
                                    </p:animScale>
                                    <p:animScale>
                                      <p:cBhvr>
                                        <p:cTn id="47" dur="26">
                                          <p:stCondLst>
                                            <p:cond delay="1642"/>
                                          </p:stCondLst>
                                        </p:cTn>
                                        <p:tgtEl>
                                          <p:spTgt spid="5">
                                            <p:txEl>
                                              <p:pRg st="0" end="0"/>
                                            </p:txEl>
                                          </p:spTgt>
                                        </p:tgtEl>
                                      </p:cBhvr>
                                      <p:to x="100000" y="90000"/>
                                    </p:animScale>
                                    <p:animScale>
                                      <p:cBhvr>
                                        <p:cTn id="48" dur="166" decel="50000">
                                          <p:stCondLst>
                                            <p:cond delay="1668"/>
                                          </p:stCondLst>
                                        </p:cTn>
                                        <p:tgtEl>
                                          <p:spTgt spid="5">
                                            <p:txEl>
                                              <p:pRg st="0" end="0"/>
                                            </p:txEl>
                                          </p:spTgt>
                                        </p:tgtEl>
                                      </p:cBhvr>
                                      <p:to x="100000" y="100000"/>
                                    </p:animScale>
                                    <p:animScale>
                                      <p:cBhvr>
                                        <p:cTn id="49" dur="26">
                                          <p:stCondLst>
                                            <p:cond delay="1808"/>
                                          </p:stCondLst>
                                        </p:cTn>
                                        <p:tgtEl>
                                          <p:spTgt spid="5">
                                            <p:txEl>
                                              <p:pRg st="0" end="0"/>
                                            </p:txEl>
                                          </p:spTgt>
                                        </p:tgtEl>
                                      </p:cBhvr>
                                      <p:to x="100000" y="95000"/>
                                    </p:animScale>
                                    <p:animScale>
                                      <p:cBhvr>
                                        <p:cTn id="50" dur="166" decel="50000">
                                          <p:stCondLst>
                                            <p:cond delay="1834"/>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DC491A-354D-4EDC-A03B-C13631CEFD2D}"/>
              </a:ext>
            </a:extLst>
          </p:cNvPr>
          <p:cNvSpPr txBox="1"/>
          <p:nvPr/>
        </p:nvSpPr>
        <p:spPr>
          <a:xfrm>
            <a:off x="3108960" y="649224"/>
            <a:ext cx="5184648"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Different ML models were trained and developed.</a:t>
            </a:r>
            <a:endParaRPr lang="en-IN" dirty="0"/>
          </a:p>
        </p:txBody>
      </p:sp>
      <p:sp>
        <p:nvSpPr>
          <p:cNvPr id="3" name="Parallelogram 2">
            <a:extLst>
              <a:ext uri="{FF2B5EF4-FFF2-40B4-BE49-F238E27FC236}">
                <a16:creationId xmlns:a16="http://schemas.microsoft.com/office/drawing/2014/main" id="{4D4A69D8-C20F-445A-9154-ABF121A9E652}"/>
              </a:ext>
            </a:extLst>
          </p:cNvPr>
          <p:cNvSpPr/>
          <p:nvPr/>
        </p:nvSpPr>
        <p:spPr>
          <a:xfrm>
            <a:off x="2999232" y="1325880"/>
            <a:ext cx="2642616" cy="658368"/>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 Regression</a:t>
            </a:r>
            <a:endParaRPr lang="en-IN" dirty="0"/>
          </a:p>
        </p:txBody>
      </p:sp>
      <p:sp>
        <p:nvSpPr>
          <p:cNvPr id="4" name="Parallelogram 3">
            <a:extLst>
              <a:ext uri="{FF2B5EF4-FFF2-40B4-BE49-F238E27FC236}">
                <a16:creationId xmlns:a16="http://schemas.microsoft.com/office/drawing/2014/main" id="{58DD7612-40B4-4268-83E6-737E20DBE781}"/>
              </a:ext>
            </a:extLst>
          </p:cNvPr>
          <p:cNvSpPr/>
          <p:nvPr/>
        </p:nvSpPr>
        <p:spPr>
          <a:xfrm>
            <a:off x="2811780" y="2026396"/>
            <a:ext cx="2642616" cy="658368"/>
          </a:xfrm>
          <a:prstGeom prst="parallelogram">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KNN</a:t>
            </a:r>
            <a:endParaRPr lang="en-IN" dirty="0"/>
          </a:p>
        </p:txBody>
      </p:sp>
      <p:sp>
        <p:nvSpPr>
          <p:cNvPr id="5" name="Parallelogram 4">
            <a:extLst>
              <a:ext uri="{FF2B5EF4-FFF2-40B4-BE49-F238E27FC236}">
                <a16:creationId xmlns:a16="http://schemas.microsoft.com/office/drawing/2014/main" id="{57DD1A32-AD16-44E3-8E1C-1BE185F773FC}"/>
              </a:ext>
            </a:extLst>
          </p:cNvPr>
          <p:cNvSpPr/>
          <p:nvPr/>
        </p:nvSpPr>
        <p:spPr>
          <a:xfrm>
            <a:off x="2634996" y="2726912"/>
            <a:ext cx="2642616" cy="658368"/>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Tree</a:t>
            </a:r>
            <a:endParaRPr lang="en-IN" dirty="0"/>
          </a:p>
        </p:txBody>
      </p:sp>
      <p:sp>
        <p:nvSpPr>
          <p:cNvPr id="6" name="Parallelogram 5">
            <a:extLst>
              <a:ext uri="{FF2B5EF4-FFF2-40B4-BE49-F238E27FC236}">
                <a16:creationId xmlns:a16="http://schemas.microsoft.com/office/drawing/2014/main" id="{03A6DC74-7F89-4D3A-8FE6-715A11D99EFD}"/>
              </a:ext>
            </a:extLst>
          </p:cNvPr>
          <p:cNvSpPr/>
          <p:nvPr/>
        </p:nvSpPr>
        <p:spPr>
          <a:xfrm>
            <a:off x="2455164" y="3427428"/>
            <a:ext cx="2642616" cy="658368"/>
          </a:xfrm>
          <a:prstGeom prst="parallelogram">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Forest</a:t>
            </a:r>
            <a:endParaRPr lang="en-IN" dirty="0"/>
          </a:p>
        </p:txBody>
      </p:sp>
      <p:sp>
        <p:nvSpPr>
          <p:cNvPr id="7" name="Parallelogram 6">
            <a:extLst>
              <a:ext uri="{FF2B5EF4-FFF2-40B4-BE49-F238E27FC236}">
                <a16:creationId xmlns:a16="http://schemas.microsoft.com/office/drawing/2014/main" id="{1553B047-4996-4A5E-9A07-B1E626553A8B}"/>
              </a:ext>
            </a:extLst>
          </p:cNvPr>
          <p:cNvSpPr/>
          <p:nvPr/>
        </p:nvSpPr>
        <p:spPr>
          <a:xfrm>
            <a:off x="2272284" y="4127944"/>
            <a:ext cx="2642616" cy="658368"/>
          </a:xfrm>
          <a:prstGeom prst="parallelogram">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XG Boost</a:t>
            </a:r>
            <a:endParaRPr lang="en-IN" dirty="0"/>
          </a:p>
        </p:txBody>
      </p:sp>
      <p:sp>
        <p:nvSpPr>
          <p:cNvPr id="8" name="Parallelogram 7">
            <a:extLst>
              <a:ext uri="{FF2B5EF4-FFF2-40B4-BE49-F238E27FC236}">
                <a16:creationId xmlns:a16="http://schemas.microsoft.com/office/drawing/2014/main" id="{D38F0A09-59BF-48BE-B88E-1D39D66278E0}"/>
              </a:ext>
            </a:extLst>
          </p:cNvPr>
          <p:cNvSpPr/>
          <p:nvPr/>
        </p:nvSpPr>
        <p:spPr>
          <a:xfrm>
            <a:off x="5609844" y="1325880"/>
            <a:ext cx="5609844" cy="658368"/>
          </a:xfrm>
          <a:prstGeom prst="parallelogram">
            <a:avLst/>
          </a:prstGeom>
          <a:gradFill flip="none" rotWithShape="1">
            <a:gsLst>
              <a:gs pos="42000">
                <a:schemeClr val="accent1"/>
              </a:gs>
              <a:gs pos="9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AUROC Score: 0.87</a:t>
            </a:r>
            <a:endParaRPr lang="en-IN" dirty="0"/>
          </a:p>
        </p:txBody>
      </p:sp>
      <p:sp>
        <p:nvSpPr>
          <p:cNvPr id="9" name="Parallelogram 8">
            <a:extLst>
              <a:ext uri="{FF2B5EF4-FFF2-40B4-BE49-F238E27FC236}">
                <a16:creationId xmlns:a16="http://schemas.microsoft.com/office/drawing/2014/main" id="{0CFBB180-3484-419B-8580-977285907457}"/>
              </a:ext>
            </a:extLst>
          </p:cNvPr>
          <p:cNvSpPr/>
          <p:nvPr/>
        </p:nvSpPr>
        <p:spPr>
          <a:xfrm>
            <a:off x="5426964" y="2029182"/>
            <a:ext cx="5609844" cy="658368"/>
          </a:xfrm>
          <a:prstGeom prst="parallelogram">
            <a:avLst/>
          </a:prstGeom>
          <a:gradFill>
            <a:gsLst>
              <a:gs pos="89000">
                <a:srgbClr val="F0B28D"/>
              </a:gs>
              <a:gs pos="46000">
                <a:schemeClr val="accent5"/>
              </a:gs>
              <a:gs pos="100000">
                <a:schemeClr val="accent1">
                  <a:tint val="23500"/>
                  <a:satMod val="16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AUROC Score: 0.87</a:t>
            </a:r>
            <a:endParaRPr lang="en-IN" dirty="0"/>
          </a:p>
        </p:txBody>
      </p:sp>
      <p:sp>
        <p:nvSpPr>
          <p:cNvPr id="10" name="Parallelogram 9">
            <a:extLst>
              <a:ext uri="{FF2B5EF4-FFF2-40B4-BE49-F238E27FC236}">
                <a16:creationId xmlns:a16="http://schemas.microsoft.com/office/drawing/2014/main" id="{7E91FC23-1DD0-4C17-8C42-4458559D163E}"/>
              </a:ext>
            </a:extLst>
          </p:cNvPr>
          <p:cNvSpPr/>
          <p:nvPr/>
        </p:nvSpPr>
        <p:spPr>
          <a:xfrm>
            <a:off x="5244084" y="2723340"/>
            <a:ext cx="5609844" cy="658368"/>
          </a:xfrm>
          <a:prstGeom prst="parallelogram">
            <a:avLst/>
          </a:prstGeom>
          <a:gradFill flip="none" rotWithShape="1">
            <a:gsLst>
              <a:gs pos="17000">
                <a:schemeClr val="accent1"/>
              </a:gs>
              <a:gs pos="66000">
                <a:schemeClr val="accent1"/>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AUROC Score: 0.86</a:t>
            </a:r>
            <a:endParaRPr lang="en-IN" dirty="0"/>
          </a:p>
        </p:txBody>
      </p:sp>
      <p:sp>
        <p:nvSpPr>
          <p:cNvPr id="11" name="Parallelogram 10">
            <a:extLst>
              <a:ext uri="{FF2B5EF4-FFF2-40B4-BE49-F238E27FC236}">
                <a16:creationId xmlns:a16="http://schemas.microsoft.com/office/drawing/2014/main" id="{9CDF5E25-2172-48FF-877C-03B1D9EAFF4A}"/>
              </a:ext>
            </a:extLst>
          </p:cNvPr>
          <p:cNvSpPr/>
          <p:nvPr/>
        </p:nvSpPr>
        <p:spPr>
          <a:xfrm>
            <a:off x="5079492" y="3427428"/>
            <a:ext cx="5609844" cy="658368"/>
          </a:xfrm>
          <a:prstGeom prst="parallelogram">
            <a:avLst/>
          </a:prstGeom>
          <a:gradFill>
            <a:gsLst>
              <a:gs pos="78000">
                <a:srgbClr val="F0B28D"/>
              </a:gs>
              <a:gs pos="39000">
                <a:schemeClr val="accent5"/>
              </a:gs>
              <a:gs pos="100000">
                <a:schemeClr val="accent1">
                  <a:tint val="23500"/>
                  <a:satMod val="16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AUROC Score: 0.91</a:t>
            </a:r>
            <a:endParaRPr lang="en-IN" dirty="0"/>
          </a:p>
        </p:txBody>
      </p:sp>
      <p:sp>
        <p:nvSpPr>
          <p:cNvPr id="12" name="Parallelogram 11">
            <a:extLst>
              <a:ext uri="{FF2B5EF4-FFF2-40B4-BE49-F238E27FC236}">
                <a16:creationId xmlns:a16="http://schemas.microsoft.com/office/drawing/2014/main" id="{2B11A18E-6C97-4533-B7B2-852A8264133E}"/>
              </a:ext>
            </a:extLst>
          </p:cNvPr>
          <p:cNvSpPr/>
          <p:nvPr/>
        </p:nvSpPr>
        <p:spPr>
          <a:xfrm>
            <a:off x="4914900" y="4127944"/>
            <a:ext cx="5609844" cy="658368"/>
          </a:xfrm>
          <a:prstGeom prst="parallelogram">
            <a:avLst/>
          </a:prstGeom>
          <a:gradFill>
            <a:gsLst>
              <a:gs pos="17000">
                <a:schemeClr val="accent1"/>
              </a:gs>
              <a:gs pos="66000">
                <a:schemeClr val="accent1"/>
              </a:gs>
              <a:gs pos="100000">
                <a:schemeClr val="accent1">
                  <a:tint val="23500"/>
                  <a:satMod val="16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AUROC Score: 0.91</a:t>
            </a:r>
            <a:endParaRPr lang="en-IN" dirty="0"/>
          </a:p>
        </p:txBody>
      </p:sp>
      <p:sp>
        <p:nvSpPr>
          <p:cNvPr id="13" name="TextBox 12">
            <a:extLst>
              <a:ext uri="{FF2B5EF4-FFF2-40B4-BE49-F238E27FC236}">
                <a16:creationId xmlns:a16="http://schemas.microsoft.com/office/drawing/2014/main" id="{6C4C9CD1-6C69-414B-8544-321D7FFE1495}"/>
              </a:ext>
            </a:extLst>
          </p:cNvPr>
          <p:cNvSpPr txBox="1"/>
          <p:nvPr/>
        </p:nvSpPr>
        <p:spPr>
          <a:xfrm>
            <a:off x="1911096" y="5459194"/>
            <a:ext cx="8778240" cy="677108"/>
          </a:xfrm>
          <a:prstGeom prst="rect">
            <a:avLst/>
          </a:prstGeom>
          <a:noFill/>
        </p:spPr>
        <p:txBody>
          <a:bodyPr wrap="square" rtlCol="0">
            <a:spAutoFit/>
          </a:bodyPr>
          <a:lstStyle/>
          <a:p>
            <a:r>
              <a:rPr lang="en-US" sz="2000" b="1" dirty="0"/>
              <a:t>For code: </a:t>
            </a:r>
            <a:r>
              <a:rPr lang="en-US" u="sng" dirty="0"/>
              <a:t>https://github.com/BhanuSrihridai/Insurance-Company-Customer-Conversion-Prediction.git</a:t>
            </a:r>
            <a:endParaRPr lang="en-IN" u="sng" dirty="0"/>
          </a:p>
        </p:txBody>
      </p:sp>
    </p:spTree>
    <p:extLst>
      <p:ext uri="{BB962C8B-B14F-4D97-AF65-F5344CB8AC3E}">
        <p14:creationId xmlns:p14="http://schemas.microsoft.com/office/powerpoint/2010/main" val="24653012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0-#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8"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2" presetClass="entr" presetSubtype="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0-#ppt_w/2"/>
                                          </p:val>
                                        </p:tav>
                                        <p:tav tm="100000">
                                          <p:val>
                                            <p:strVal val="#ppt_x"/>
                                          </p:val>
                                        </p:tav>
                                      </p:tavLst>
                                    </p:anim>
                                    <p:anim calcmode="lin" valueType="num">
                                      <p:cBhvr additive="base">
                                        <p:cTn id="39" dur="500" fill="hold"/>
                                        <p:tgtEl>
                                          <p:spTgt spid="10"/>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2" presetClass="entr" presetSubtype="8"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0-#ppt_w/2"/>
                                          </p:val>
                                        </p:tav>
                                        <p:tav tm="100000">
                                          <p:val>
                                            <p:strVal val="#ppt_x"/>
                                          </p:val>
                                        </p:tav>
                                      </p:tavLst>
                                    </p:anim>
                                    <p:anim calcmode="lin" valueType="num">
                                      <p:cBhvr additive="base">
                                        <p:cTn id="4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D5DD0B41-7416-4926-B200-4A3621F84870}"/>
              </a:ext>
            </a:extLst>
          </p:cNvPr>
          <p:cNvGrpSpPr>
            <a:grpSpLocks/>
          </p:cNvGrpSpPr>
          <p:nvPr/>
        </p:nvGrpSpPr>
        <p:grpSpPr>
          <a:xfrm>
            <a:off x="10920211" y="1490143"/>
            <a:ext cx="1105651" cy="3836339"/>
            <a:chOff x="10497884" y="926218"/>
            <a:chExt cx="1245500" cy="3089336"/>
          </a:xfrm>
        </p:grpSpPr>
        <p:sp>
          <p:nvSpPr>
            <p:cNvPr id="56" name="Rectangle 55">
              <a:extLst>
                <a:ext uri="{FF2B5EF4-FFF2-40B4-BE49-F238E27FC236}">
                  <a16:creationId xmlns:a16="http://schemas.microsoft.com/office/drawing/2014/main" id="{CCEBDA3C-C707-44B9-AF84-C15582AF9670}"/>
                </a:ext>
              </a:extLst>
            </p:cNvPr>
            <p:cNvSpPr/>
            <p:nvPr/>
          </p:nvSpPr>
          <p:spPr>
            <a:xfrm>
              <a:off x="10497884" y="926218"/>
              <a:ext cx="1245500" cy="131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Yes/No</a:t>
              </a:r>
              <a:endParaRPr lang="en-IN" dirty="0"/>
            </a:p>
          </p:txBody>
        </p:sp>
        <p:sp>
          <p:nvSpPr>
            <p:cNvPr id="157" name="TextBox 156">
              <a:extLst>
                <a:ext uri="{FF2B5EF4-FFF2-40B4-BE49-F238E27FC236}">
                  <a16:creationId xmlns:a16="http://schemas.microsoft.com/office/drawing/2014/main" id="{16185E21-D2C2-457F-B360-80C14ED5E8FC}"/>
                </a:ext>
              </a:extLst>
            </p:cNvPr>
            <p:cNvSpPr txBox="1"/>
            <p:nvPr/>
          </p:nvSpPr>
          <p:spPr>
            <a:xfrm>
              <a:off x="10497884" y="2348685"/>
              <a:ext cx="1245500" cy="1666869"/>
            </a:xfrm>
            <a:prstGeom prst="rect">
              <a:avLst/>
            </a:prstGeom>
            <a:solidFill>
              <a:schemeClr val="accent1">
                <a:lumMod val="40000"/>
                <a:lumOff val="60000"/>
              </a:schemeClr>
            </a:solidFill>
          </p:spPr>
          <p:txBody>
            <a:bodyPr wrap="square" rtlCol="0">
              <a:spAutoFit/>
            </a:bodyPr>
            <a:lstStyle/>
            <a:p>
              <a:r>
                <a:rPr lang="en-US" sz="1600" dirty="0"/>
                <a:t>whether the client subscribed to the insurance?</a:t>
              </a:r>
            </a:p>
            <a:p>
              <a:endParaRPr lang="en-US" sz="1600" dirty="0"/>
            </a:p>
            <a:p>
              <a:endParaRPr lang="en-US" sz="1600" dirty="0"/>
            </a:p>
            <a:p>
              <a:endParaRPr lang="en-IN" sz="1600" dirty="0"/>
            </a:p>
          </p:txBody>
        </p:sp>
      </p:grpSp>
      <p:grpSp>
        <p:nvGrpSpPr>
          <p:cNvPr id="176" name="Group 175">
            <a:extLst>
              <a:ext uri="{FF2B5EF4-FFF2-40B4-BE49-F238E27FC236}">
                <a16:creationId xmlns:a16="http://schemas.microsoft.com/office/drawing/2014/main" id="{B9E29054-71BA-4D65-B5EB-24579AE993A2}"/>
              </a:ext>
            </a:extLst>
          </p:cNvPr>
          <p:cNvGrpSpPr>
            <a:grpSpLocks/>
          </p:cNvGrpSpPr>
          <p:nvPr/>
        </p:nvGrpSpPr>
        <p:grpSpPr>
          <a:xfrm>
            <a:off x="9442627" y="1488427"/>
            <a:ext cx="1225375" cy="3828820"/>
            <a:chOff x="9232487" y="923983"/>
            <a:chExt cx="1118019" cy="3286100"/>
          </a:xfrm>
        </p:grpSpPr>
        <p:sp>
          <p:nvSpPr>
            <p:cNvPr id="152" name="Rectangle 151">
              <a:extLst>
                <a:ext uri="{FF2B5EF4-FFF2-40B4-BE49-F238E27FC236}">
                  <a16:creationId xmlns:a16="http://schemas.microsoft.com/office/drawing/2014/main" id="{4C45AB5B-D64A-408C-B559-61C769D765B2}"/>
                </a:ext>
              </a:extLst>
            </p:cNvPr>
            <p:cNvSpPr/>
            <p:nvPr/>
          </p:nvSpPr>
          <p:spPr>
            <a:xfrm>
              <a:off x="9232487" y="923983"/>
              <a:ext cx="1105651" cy="13982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Previous</a:t>
              </a:r>
            </a:p>
            <a:p>
              <a:pPr algn="ctr"/>
              <a:r>
                <a:rPr lang="en-US" dirty="0"/>
                <a:t>Outcome</a:t>
              </a:r>
              <a:endParaRPr lang="en-IN" dirty="0"/>
            </a:p>
          </p:txBody>
        </p:sp>
        <p:sp>
          <p:nvSpPr>
            <p:cNvPr id="158" name="TextBox 157">
              <a:extLst>
                <a:ext uri="{FF2B5EF4-FFF2-40B4-BE49-F238E27FC236}">
                  <a16:creationId xmlns:a16="http://schemas.microsoft.com/office/drawing/2014/main" id="{6018732C-7BF9-41D7-9C36-D7BFE8A62B58}"/>
                </a:ext>
              </a:extLst>
            </p:cNvPr>
            <p:cNvSpPr txBox="1"/>
            <p:nvPr/>
          </p:nvSpPr>
          <p:spPr>
            <a:xfrm>
              <a:off x="9241911" y="2437580"/>
              <a:ext cx="1108595" cy="1772503"/>
            </a:xfrm>
            <a:prstGeom prst="rect">
              <a:avLst/>
            </a:prstGeom>
            <a:solidFill>
              <a:schemeClr val="accent3">
                <a:lumMod val="60000"/>
                <a:lumOff val="40000"/>
              </a:schemeClr>
            </a:solidFill>
          </p:spPr>
          <p:txBody>
            <a:bodyPr wrap="square" rtlCol="0">
              <a:spAutoFit/>
            </a:bodyPr>
            <a:lstStyle/>
            <a:p>
              <a:r>
                <a:rPr lang="en-US" sz="1600" dirty="0"/>
                <a:t>outcome of the previous marketing campaign</a:t>
              </a:r>
            </a:p>
            <a:p>
              <a:endParaRPr lang="en-US" sz="1600" dirty="0"/>
            </a:p>
            <a:p>
              <a:endParaRPr lang="en-US" sz="1600" dirty="0"/>
            </a:p>
            <a:p>
              <a:endParaRPr lang="en-IN" sz="1600" dirty="0"/>
            </a:p>
          </p:txBody>
        </p:sp>
      </p:grpSp>
      <p:grpSp>
        <p:nvGrpSpPr>
          <p:cNvPr id="181" name="Group 180">
            <a:extLst>
              <a:ext uri="{FF2B5EF4-FFF2-40B4-BE49-F238E27FC236}">
                <a16:creationId xmlns:a16="http://schemas.microsoft.com/office/drawing/2014/main" id="{8DB33FA8-5AB0-4DC5-B4D9-CCC6B1CDB9CB}"/>
              </a:ext>
            </a:extLst>
          </p:cNvPr>
          <p:cNvGrpSpPr>
            <a:grpSpLocks/>
          </p:cNvGrpSpPr>
          <p:nvPr/>
        </p:nvGrpSpPr>
        <p:grpSpPr>
          <a:xfrm>
            <a:off x="8403122" y="1488426"/>
            <a:ext cx="992076" cy="3828821"/>
            <a:chOff x="8001722" y="932282"/>
            <a:chExt cx="992076" cy="3549402"/>
          </a:xfrm>
        </p:grpSpPr>
        <p:sp>
          <p:nvSpPr>
            <p:cNvPr id="38" name="Rectangle 37">
              <a:extLst>
                <a:ext uri="{FF2B5EF4-FFF2-40B4-BE49-F238E27FC236}">
                  <a16:creationId xmlns:a16="http://schemas.microsoft.com/office/drawing/2014/main" id="{A2237CBD-B67A-4D73-BD79-C7E190A956E1}"/>
                </a:ext>
              </a:extLst>
            </p:cNvPr>
            <p:cNvSpPr/>
            <p:nvPr/>
          </p:nvSpPr>
          <p:spPr>
            <a:xfrm>
              <a:off x="8001722" y="932282"/>
              <a:ext cx="990525" cy="151825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of calls</a:t>
              </a:r>
              <a:endParaRPr lang="en-IN" dirty="0"/>
            </a:p>
          </p:txBody>
        </p:sp>
        <p:sp>
          <p:nvSpPr>
            <p:cNvPr id="162" name="TextBox 161">
              <a:extLst>
                <a:ext uri="{FF2B5EF4-FFF2-40B4-BE49-F238E27FC236}">
                  <a16:creationId xmlns:a16="http://schemas.microsoft.com/office/drawing/2014/main" id="{FE104A6B-CE35-4CEB-8CE1-99B6894E84AF}"/>
                </a:ext>
              </a:extLst>
            </p:cNvPr>
            <p:cNvSpPr txBox="1"/>
            <p:nvPr/>
          </p:nvSpPr>
          <p:spPr>
            <a:xfrm>
              <a:off x="8013956" y="2562817"/>
              <a:ext cx="979842" cy="1918867"/>
            </a:xfrm>
            <a:prstGeom prst="rect">
              <a:avLst/>
            </a:prstGeom>
            <a:solidFill>
              <a:schemeClr val="accent4">
                <a:lumMod val="40000"/>
                <a:lumOff val="60000"/>
              </a:schemeClr>
            </a:solidFill>
          </p:spPr>
          <p:txBody>
            <a:bodyPr wrap="square" rtlCol="0">
              <a:spAutoFit/>
            </a:bodyPr>
            <a:lstStyle/>
            <a:p>
              <a:r>
                <a:rPr lang="en-US" sz="1600" dirty="0"/>
                <a:t>number of contacts made during the campaign</a:t>
              </a:r>
            </a:p>
            <a:p>
              <a:endParaRPr lang="en-IN" sz="1600" dirty="0"/>
            </a:p>
          </p:txBody>
        </p:sp>
      </p:grpSp>
      <p:grpSp>
        <p:nvGrpSpPr>
          <p:cNvPr id="182" name="Group 181">
            <a:extLst>
              <a:ext uri="{FF2B5EF4-FFF2-40B4-BE49-F238E27FC236}">
                <a16:creationId xmlns:a16="http://schemas.microsoft.com/office/drawing/2014/main" id="{D1C9665E-DA13-4F2C-93B0-5EFF6E47C9D5}"/>
              </a:ext>
            </a:extLst>
          </p:cNvPr>
          <p:cNvGrpSpPr>
            <a:grpSpLocks/>
          </p:cNvGrpSpPr>
          <p:nvPr/>
        </p:nvGrpSpPr>
        <p:grpSpPr>
          <a:xfrm>
            <a:off x="7314411" y="1488427"/>
            <a:ext cx="1055767" cy="3838055"/>
            <a:chOff x="6790677" y="919261"/>
            <a:chExt cx="1032258" cy="3783160"/>
          </a:xfrm>
          <a:solidFill>
            <a:schemeClr val="accent2"/>
          </a:solidFill>
        </p:grpSpPr>
        <p:sp>
          <p:nvSpPr>
            <p:cNvPr id="34" name="Rectangle 33">
              <a:extLst>
                <a:ext uri="{FF2B5EF4-FFF2-40B4-BE49-F238E27FC236}">
                  <a16:creationId xmlns:a16="http://schemas.microsoft.com/office/drawing/2014/main" id="{6B9F7D0A-FA26-4976-9DE7-FB37EC18A1A3}"/>
                </a:ext>
              </a:extLst>
            </p:cNvPr>
            <p:cNvSpPr/>
            <p:nvPr/>
          </p:nvSpPr>
          <p:spPr>
            <a:xfrm>
              <a:off x="6790677" y="919261"/>
              <a:ext cx="1020955" cy="161076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Duration</a:t>
              </a:r>
              <a:endParaRPr lang="en-IN" dirty="0"/>
            </a:p>
          </p:txBody>
        </p:sp>
        <p:sp>
          <p:nvSpPr>
            <p:cNvPr id="159" name="TextBox 158">
              <a:extLst>
                <a:ext uri="{FF2B5EF4-FFF2-40B4-BE49-F238E27FC236}">
                  <a16:creationId xmlns:a16="http://schemas.microsoft.com/office/drawing/2014/main" id="{065925EC-0110-4E03-8147-8229F3168285}"/>
                </a:ext>
              </a:extLst>
            </p:cNvPr>
            <p:cNvSpPr txBox="1"/>
            <p:nvPr/>
          </p:nvSpPr>
          <p:spPr>
            <a:xfrm>
              <a:off x="6790677" y="2671096"/>
              <a:ext cx="1032258" cy="2031325"/>
            </a:xfrm>
            <a:prstGeom prst="rect">
              <a:avLst/>
            </a:prstGeom>
            <a:solidFill>
              <a:schemeClr val="accent2">
                <a:lumMod val="40000"/>
                <a:lumOff val="60000"/>
              </a:schemeClr>
            </a:solidFill>
          </p:spPr>
          <p:txBody>
            <a:bodyPr wrap="square" rtlCol="0">
              <a:spAutoFit/>
            </a:bodyPr>
            <a:lstStyle/>
            <a:p>
              <a:r>
                <a:rPr lang="en-US" sz="1600" dirty="0"/>
                <a:t>last contact duration in seconds</a:t>
              </a:r>
            </a:p>
            <a:p>
              <a:endParaRPr lang="en-US" sz="1600" dirty="0"/>
            </a:p>
            <a:p>
              <a:endParaRPr lang="en-US" sz="1600" dirty="0"/>
            </a:p>
            <a:p>
              <a:endParaRPr lang="en-IN" sz="1400" dirty="0"/>
            </a:p>
          </p:txBody>
        </p:sp>
      </p:grpSp>
      <p:grpSp>
        <p:nvGrpSpPr>
          <p:cNvPr id="186" name="Group 185">
            <a:extLst>
              <a:ext uri="{FF2B5EF4-FFF2-40B4-BE49-F238E27FC236}">
                <a16:creationId xmlns:a16="http://schemas.microsoft.com/office/drawing/2014/main" id="{56FA3C1B-F5EF-4D5F-AE3F-B1D0DC11EDA8}"/>
              </a:ext>
            </a:extLst>
          </p:cNvPr>
          <p:cNvGrpSpPr>
            <a:grpSpLocks/>
          </p:cNvGrpSpPr>
          <p:nvPr/>
        </p:nvGrpSpPr>
        <p:grpSpPr>
          <a:xfrm>
            <a:off x="6379466" y="1487078"/>
            <a:ext cx="888411" cy="3844358"/>
            <a:chOff x="6355436" y="932285"/>
            <a:chExt cx="888411" cy="3040235"/>
          </a:xfrm>
        </p:grpSpPr>
        <p:sp>
          <p:nvSpPr>
            <p:cNvPr id="31" name="Rectangle 30">
              <a:extLst>
                <a:ext uri="{FF2B5EF4-FFF2-40B4-BE49-F238E27FC236}">
                  <a16:creationId xmlns:a16="http://schemas.microsoft.com/office/drawing/2014/main" id="{722ADB1E-DAD3-4C2E-B5BA-BC5B16E863A8}"/>
                </a:ext>
              </a:extLst>
            </p:cNvPr>
            <p:cNvSpPr/>
            <p:nvPr/>
          </p:nvSpPr>
          <p:spPr>
            <a:xfrm>
              <a:off x="6355436" y="932285"/>
              <a:ext cx="888411" cy="129444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Month</a:t>
              </a:r>
              <a:endParaRPr lang="en-IN" dirty="0"/>
            </a:p>
          </p:txBody>
        </p:sp>
        <p:sp>
          <p:nvSpPr>
            <p:cNvPr id="163" name="TextBox 162">
              <a:extLst>
                <a:ext uri="{FF2B5EF4-FFF2-40B4-BE49-F238E27FC236}">
                  <a16:creationId xmlns:a16="http://schemas.microsoft.com/office/drawing/2014/main" id="{9195FAE9-3DFF-424D-B967-A05E176FDCA9}"/>
                </a:ext>
              </a:extLst>
            </p:cNvPr>
            <p:cNvSpPr txBox="1"/>
            <p:nvPr/>
          </p:nvSpPr>
          <p:spPr>
            <a:xfrm>
              <a:off x="6366481" y="2339188"/>
              <a:ext cx="877365" cy="1633332"/>
            </a:xfrm>
            <a:prstGeom prst="rect">
              <a:avLst/>
            </a:prstGeom>
            <a:solidFill>
              <a:schemeClr val="accent6">
                <a:lumMod val="40000"/>
                <a:lumOff val="60000"/>
              </a:schemeClr>
            </a:solidFill>
          </p:spPr>
          <p:txBody>
            <a:bodyPr wrap="square" rtlCol="0">
              <a:spAutoFit/>
            </a:bodyPr>
            <a:lstStyle/>
            <a:p>
              <a:r>
                <a:rPr lang="en-US" sz="1600" dirty="0"/>
                <a:t>last contact month of the year</a:t>
              </a:r>
            </a:p>
            <a:p>
              <a:endParaRPr lang="en-US" sz="1600" dirty="0"/>
            </a:p>
            <a:p>
              <a:endParaRPr lang="en-US" sz="1600" dirty="0"/>
            </a:p>
            <a:p>
              <a:endParaRPr lang="en-IN" sz="1400" dirty="0"/>
            </a:p>
          </p:txBody>
        </p:sp>
      </p:grpSp>
      <p:grpSp>
        <p:nvGrpSpPr>
          <p:cNvPr id="191" name="Group 190">
            <a:extLst>
              <a:ext uri="{FF2B5EF4-FFF2-40B4-BE49-F238E27FC236}">
                <a16:creationId xmlns:a16="http://schemas.microsoft.com/office/drawing/2014/main" id="{6085890A-B715-4DDD-8735-38681D997898}"/>
              </a:ext>
            </a:extLst>
          </p:cNvPr>
          <p:cNvGrpSpPr>
            <a:grpSpLocks/>
          </p:cNvGrpSpPr>
          <p:nvPr/>
        </p:nvGrpSpPr>
        <p:grpSpPr>
          <a:xfrm>
            <a:off x="5347723" y="1488426"/>
            <a:ext cx="996252" cy="3838056"/>
            <a:chOff x="5102745" y="932284"/>
            <a:chExt cx="1017097" cy="2792595"/>
          </a:xfrm>
        </p:grpSpPr>
        <p:sp>
          <p:nvSpPr>
            <p:cNvPr id="189" name="Rectangle 188">
              <a:extLst>
                <a:ext uri="{FF2B5EF4-FFF2-40B4-BE49-F238E27FC236}">
                  <a16:creationId xmlns:a16="http://schemas.microsoft.com/office/drawing/2014/main" id="{2E1DD82C-F963-4439-8FC8-D61848BE3974}"/>
                </a:ext>
              </a:extLst>
            </p:cNvPr>
            <p:cNvSpPr/>
            <p:nvPr/>
          </p:nvSpPr>
          <p:spPr>
            <a:xfrm>
              <a:off x="5102745" y="932284"/>
              <a:ext cx="1002454" cy="118901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Day</a:t>
              </a:r>
              <a:endParaRPr lang="en-IN" dirty="0"/>
            </a:p>
          </p:txBody>
        </p:sp>
        <p:sp>
          <p:nvSpPr>
            <p:cNvPr id="190" name="TextBox 189">
              <a:extLst>
                <a:ext uri="{FF2B5EF4-FFF2-40B4-BE49-F238E27FC236}">
                  <a16:creationId xmlns:a16="http://schemas.microsoft.com/office/drawing/2014/main" id="{A087D63E-19FE-493E-A941-CF1E2AB15FD1}"/>
                </a:ext>
              </a:extLst>
            </p:cNvPr>
            <p:cNvSpPr txBox="1"/>
            <p:nvPr/>
          </p:nvSpPr>
          <p:spPr>
            <a:xfrm>
              <a:off x="5106086" y="2219635"/>
              <a:ext cx="1013756" cy="1505244"/>
            </a:xfrm>
            <a:prstGeom prst="rect">
              <a:avLst/>
            </a:prstGeom>
            <a:solidFill>
              <a:schemeClr val="accent3">
                <a:lumMod val="60000"/>
                <a:lumOff val="40000"/>
              </a:schemeClr>
            </a:solidFill>
          </p:spPr>
          <p:txBody>
            <a:bodyPr wrap="square" rtlCol="0">
              <a:spAutoFit/>
            </a:bodyPr>
            <a:lstStyle/>
            <a:p>
              <a:r>
                <a:rPr lang="en-US" sz="1600" dirty="0"/>
                <a:t>last contact day of the month</a:t>
              </a:r>
            </a:p>
            <a:p>
              <a:endParaRPr lang="en-US" sz="1600" dirty="0"/>
            </a:p>
            <a:p>
              <a:endParaRPr lang="en-US" sz="1600" dirty="0"/>
            </a:p>
            <a:p>
              <a:endParaRPr lang="en-IN" sz="1400" dirty="0"/>
            </a:p>
          </p:txBody>
        </p:sp>
      </p:grpSp>
      <p:grpSp>
        <p:nvGrpSpPr>
          <p:cNvPr id="192" name="Group 191">
            <a:extLst>
              <a:ext uri="{FF2B5EF4-FFF2-40B4-BE49-F238E27FC236}">
                <a16:creationId xmlns:a16="http://schemas.microsoft.com/office/drawing/2014/main" id="{E1EB7202-E4A4-47D9-99B5-16E213A2D044}"/>
              </a:ext>
            </a:extLst>
          </p:cNvPr>
          <p:cNvGrpSpPr>
            <a:grpSpLocks/>
          </p:cNvGrpSpPr>
          <p:nvPr/>
        </p:nvGrpSpPr>
        <p:grpSpPr>
          <a:xfrm>
            <a:off x="4342762" y="1489642"/>
            <a:ext cx="965636" cy="3836840"/>
            <a:chOff x="4316096" y="932284"/>
            <a:chExt cx="965636" cy="3772092"/>
          </a:xfrm>
        </p:grpSpPr>
        <p:sp>
          <p:nvSpPr>
            <p:cNvPr id="25" name="Rectangle 24">
              <a:extLst>
                <a:ext uri="{FF2B5EF4-FFF2-40B4-BE49-F238E27FC236}">
                  <a16:creationId xmlns:a16="http://schemas.microsoft.com/office/drawing/2014/main" id="{0209D0FC-91F1-4B5E-AADB-72B80832A52B}"/>
                </a:ext>
              </a:extLst>
            </p:cNvPr>
            <p:cNvSpPr/>
            <p:nvPr/>
          </p:nvSpPr>
          <p:spPr>
            <a:xfrm>
              <a:off x="4316096" y="932284"/>
              <a:ext cx="965636" cy="160536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Type	</a:t>
              </a:r>
              <a:endParaRPr lang="en-IN" dirty="0"/>
            </a:p>
          </p:txBody>
        </p:sp>
        <p:sp>
          <p:nvSpPr>
            <p:cNvPr id="166" name="TextBox 165">
              <a:extLst>
                <a:ext uri="{FF2B5EF4-FFF2-40B4-BE49-F238E27FC236}">
                  <a16:creationId xmlns:a16="http://schemas.microsoft.com/office/drawing/2014/main" id="{F9D73D2B-32D6-4B07-93EA-E17E7DBDDDE8}"/>
                </a:ext>
              </a:extLst>
            </p:cNvPr>
            <p:cNvSpPr txBox="1"/>
            <p:nvPr/>
          </p:nvSpPr>
          <p:spPr>
            <a:xfrm>
              <a:off x="4325062" y="2673051"/>
              <a:ext cx="946136" cy="2031325"/>
            </a:xfrm>
            <a:prstGeom prst="rect">
              <a:avLst/>
            </a:prstGeom>
            <a:solidFill>
              <a:schemeClr val="accent4">
                <a:lumMod val="40000"/>
                <a:lumOff val="60000"/>
              </a:schemeClr>
            </a:solidFill>
          </p:spPr>
          <p:txBody>
            <a:bodyPr wrap="square" rtlCol="0">
              <a:spAutoFit/>
            </a:bodyPr>
            <a:lstStyle/>
            <a:p>
              <a:r>
                <a:rPr lang="en-IN" sz="1600" dirty="0"/>
                <a:t>contact </a:t>
              </a:r>
              <a:r>
                <a:rPr lang="en-IN" sz="1600" dirty="0" err="1"/>
                <a:t>commu-nication</a:t>
              </a:r>
              <a:r>
                <a:rPr lang="en-IN" sz="1600" dirty="0"/>
                <a:t> type</a:t>
              </a:r>
            </a:p>
            <a:p>
              <a:endParaRPr lang="en-US" sz="1600" dirty="0"/>
            </a:p>
            <a:p>
              <a:endParaRPr lang="en-US" sz="1600" dirty="0"/>
            </a:p>
            <a:p>
              <a:endParaRPr lang="en-US" sz="1600" dirty="0"/>
            </a:p>
            <a:p>
              <a:endParaRPr lang="en-IN" sz="1400" dirty="0"/>
            </a:p>
          </p:txBody>
        </p:sp>
      </p:grpSp>
      <p:grpSp>
        <p:nvGrpSpPr>
          <p:cNvPr id="193" name="Group 192">
            <a:extLst>
              <a:ext uri="{FF2B5EF4-FFF2-40B4-BE49-F238E27FC236}">
                <a16:creationId xmlns:a16="http://schemas.microsoft.com/office/drawing/2014/main" id="{EC6AE57B-B2DE-47EE-9A21-95C5C942614A}"/>
              </a:ext>
            </a:extLst>
          </p:cNvPr>
          <p:cNvGrpSpPr>
            <a:grpSpLocks/>
          </p:cNvGrpSpPr>
          <p:nvPr/>
        </p:nvGrpSpPr>
        <p:grpSpPr>
          <a:xfrm>
            <a:off x="2810394" y="1487078"/>
            <a:ext cx="1483700" cy="3857876"/>
            <a:chOff x="2826922" y="935386"/>
            <a:chExt cx="1470216" cy="2325562"/>
          </a:xfrm>
        </p:grpSpPr>
        <p:sp>
          <p:nvSpPr>
            <p:cNvPr id="22" name="Rectangle 21">
              <a:extLst>
                <a:ext uri="{FF2B5EF4-FFF2-40B4-BE49-F238E27FC236}">
                  <a16:creationId xmlns:a16="http://schemas.microsoft.com/office/drawing/2014/main" id="{0065B53E-75D3-422F-8302-2B4CC4F3F627}"/>
                </a:ext>
              </a:extLst>
            </p:cNvPr>
            <p:cNvSpPr/>
            <p:nvPr/>
          </p:nvSpPr>
          <p:spPr>
            <a:xfrm>
              <a:off x="2826922" y="935386"/>
              <a:ext cx="1470216" cy="9873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Education Qualification</a:t>
              </a:r>
              <a:endParaRPr lang="en-IN" dirty="0"/>
            </a:p>
          </p:txBody>
        </p:sp>
        <p:sp>
          <p:nvSpPr>
            <p:cNvPr id="165" name="TextBox 164">
              <a:extLst>
                <a:ext uri="{FF2B5EF4-FFF2-40B4-BE49-F238E27FC236}">
                  <a16:creationId xmlns:a16="http://schemas.microsoft.com/office/drawing/2014/main" id="{F2F31B96-B00B-45C6-8161-BA94C90FDDC1}"/>
                </a:ext>
              </a:extLst>
            </p:cNvPr>
            <p:cNvSpPr txBox="1"/>
            <p:nvPr/>
          </p:nvSpPr>
          <p:spPr>
            <a:xfrm>
              <a:off x="2842549" y="1989759"/>
              <a:ext cx="1448957" cy="1271189"/>
            </a:xfrm>
            <a:prstGeom prst="rect">
              <a:avLst/>
            </a:prstGeom>
            <a:solidFill>
              <a:schemeClr val="accent2">
                <a:lumMod val="40000"/>
                <a:lumOff val="60000"/>
              </a:schemeClr>
            </a:solidFill>
          </p:spPr>
          <p:txBody>
            <a:bodyPr wrap="square" rtlCol="0">
              <a:spAutoFit/>
            </a:bodyPr>
            <a:lstStyle/>
            <a:p>
              <a:r>
                <a:rPr lang="en-IN" sz="1600" dirty="0"/>
                <a:t>education status</a:t>
              </a:r>
            </a:p>
            <a:p>
              <a:endParaRPr lang="en-US" sz="1600" dirty="0"/>
            </a:p>
            <a:p>
              <a:endParaRPr lang="en-US" sz="1600" dirty="0"/>
            </a:p>
            <a:p>
              <a:endParaRPr lang="en-US" sz="1600" dirty="0"/>
            </a:p>
            <a:p>
              <a:endParaRPr lang="en-US" sz="1600" dirty="0"/>
            </a:p>
            <a:p>
              <a:endParaRPr lang="en-US" sz="1600" dirty="0"/>
            </a:p>
            <a:p>
              <a:endParaRPr lang="en-IN" sz="1400" dirty="0"/>
            </a:p>
          </p:txBody>
        </p:sp>
      </p:grpSp>
      <p:grpSp>
        <p:nvGrpSpPr>
          <p:cNvPr id="194" name="Group 193">
            <a:extLst>
              <a:ext uri="{FF2B5EF4-FFF2-40B4-BE49-F238E27FC236}">
                <a16:creationId xmlns:a16="http://schemas.microsoft.com/office/drawing/2014/main" id="{E6ED2FDA-3D82-44CF-BD17-5EB8C816745A}"/>
              </a:ext>
            </a:extLst>
          </p:cNvPr>
          <p:cNvGrpSpPr>
            <a:grpSpLocks/>
          </p:cNvGrpSpPr>
          <p:nvPr/>
        </p:nvGrpSpPr>
        <p:grpSpPr>
          <a:xfrm>
            <a:off x="1775967" y="1488426"/>
            <a:ext cx="987338" cy="3838056"/>
            <a:chOff x="1799395" y="931694"/>
            <a:chExt cx="1001921" cy="2545346"/>
          </a:xfrm>
        </p:grpSpPr>
        <p:sp>
          <p:nvSpPr>
            <p:cNvPr id="19" name="Rectangle 18">
              <a:extLst>
                <a:ext uri="{FF2B5EF4-FFF2-40B4-BE49-F238E27FC236}">
                  <a16:creationId xmlns:a16="http://schemas.microsoft.com/office/drawing/2014/main" id="{100F9D2E-C584-4AD1-8CBB-200190F1A1CD}"/>
                </a:ext>
              </a:extLst>
            </p:cNvPr>
            <p:cNvSpPr/>
            <p:nvPr/>
          </p:nvSpPr>
          <p:spPr>
            <a:xfrm>
              <a:off x="1806234" y="931694"/>
              <a:ext cx="995082" cy="10851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Marital Status</a:t>
              </a:r>
              <a:endParaRPr lang="en-IN" dirty="0"/>
            </a:p>
          </p:txBody>
        </p:sp>
        <p:sp>
          <p:nvSpPr>
            <p:cNvPr id="167" name="TextBox 166">
              <a:extLst>
                <a:ext uri="{FF2B5EF4-FFF2-40B4-BE49-F238E27FC236}">
                  <a16:creationId xmlns:a16="http://schemas.microsoft.com/office/drawing/2014/main" id="{F8B8818E-CEA3-45D2-8401-986D0311BFC3}"/>
                </a:ext>
              </a:extLst>
            </p:cNvPr>
            <p:cNvSpPr txBox="1"/>
            <p:nvPr/>
          </p:nvSpPr>
          <p:spPr>
            <a:xfrm>
              <a:off x="1799395" y="2091621"/>
              <a:ext cx="1001921" cy="1385419"/>
            </a:xfrm>
            <a:prstGeom prst="rect">
              <a:avLst/>
            </a:prstGeom>
            <a:solidFill>
              <a:schemeClr val="accent6">
                <a:lumMod val="40000"/>
                <a:lumOff val="60000"/>
              </a:schemeClr>
            </a:solidFill>
          </p:spPr>
          <p:txBody>
            <a:bodyPr wrap="square" rtlCol="0">
              <a:spAutoFit/>
            </a:bodyPr>
            <a:lstStyle/>
            <a:p>
              <a:r>
                <a:rPr lang="en-IN" sz="1600" dirty="0"/>
                <a:t>marital status</a:t>
              </a:r>
            </a:p>
            <a:p>
              <a:endParaRPr lang="en-US" sz="1600" dirty="0"/>
            </a:p>
            <a:p>
              <a:endParaRPr lang="en-US" sz="1600" dirty="0"/>
            </a:p>
            <a:p>
              <a:endParaRPr lang="en-US" sz="1600" dirty="0"/>
            </a:p>
            <a:p>
              <a:endParaRPr lang="en-US" sz="1600" dirty="0"/>
            </a:p>
            <a:p>
              <a:endParaRPr lang="en-US" sz="1600" dirty="0"/>
            </a:p>
            <a:p>
              <a:endParaRPr lang="en-IN" sz="1400" dirty="0"/>
            </a:p>
          </p:txBody>
        </p:sp>
      </p:grpSp>
      <p:grpSp>
        <p:nvGrpSpPr>
          <p:cNvPr id="195" name="Group 194">
            <a:extLst>
              <a:ext uri="{FF2B5EF4-FFF2-40B4-BE49-F238E27FC236}">
                <a16:creationId xmlns:a16="http://schemas.microsoft.com/office/drawing/2014/main" id="{6E18E01B-F52D-49C5-851E-D1B216B60505}"/>
              </a:ext>
            </a:extLst>
          </p:cNvPr>
          <p:cNvGrpSpPr>
            <a:grpSpLocks/>
          </p:cNvGrpSpPr>
          <p:nvPr/>
        </p:nvGrpSpPr>
        <p:grpSpPr>
          <a:xfrm>
            <a:off x="975713" y="1487078"/>
            <a:ext cx="758149" cy="3839404"/>
            <a:chOff x="1070344" y="929741"/>
            <a:chExt cx="758149" cy="3808010"/>
          </a:xfrm>
        </p:grpSpPr>
        <p:sp>
          <p:nvSpPr>
            <p:cNvPr id="16" name="Rectangle 15">
              <a:extLst>
                <a:ext uri="{FF2B5EF4-FFF2-40B4-BE49-F238E27FC236}">
                  <a16:creationId xmlns:a16="http://schemas.microsoft.com/office/drawing/2014/main" id="{47232C50-4E7D-4B80-BB69-B72EF840B04B}"/>
                </a:ext>
              </a:extLst>
            </p:cNvPr>
            <p:cNvSpPr/>
            <p:nvPr/>
          </p:nvSpPr>
          <p:spPr>
            <a:xfrm>
              <a:off x="1070344" y="929741"/>
              <a:ext cx="758149" cy="16242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endParaRPr lang="en-IN" dirty="0"/>
            </a:p>
          </p:txBody>
        </p:sp>
        <p:sp>
          <p:nvSpPr>
            <p:cNvPr id="168" name="TextBox 167">
              <a:extLst>
                <a:ext uri="{FF2B5EF4-FFF2-40B4-BE49-F238E27FC236}">
                  <a16:creationId xmlns:a16="http://schemas.microsoft.com/office/drawing/2014/main" id="{A588640E-87D2-4970-A8B1-4CEA1BA3C8F7}"/>
                </a:ext>
              </a:extLst>
            </p:cNvPr>
            <p:cNvSpPr txBox="1"/>
            <p:nvPr/>
          </p:nvSpPr>
          <p:spPr>
            <a:xfrm>
              <a:off x="1083424" y="2675648"/>
              <a:ext cx="743590" cy="2062103"/>
            </a:xfrm>
            <a:prstGeom prst="rect">
              <a:avLst/>
            </a:prstGeom>
            <a:solidFill>
              <a:schemeClr val="accent3">
                <a:lumMod val="60000"/>
                <a:lumOff val="40000"/>
              </a:schemeClr>
            </a:solidFill>
          </p:spPr>
          <p:txBody>
            <a:bodyPr wrap="square" rtlCol="0">
              <a:spAutoFit/>
            </a:bodyPr>
            <a:lstStyle/>
            <a:p>
              <a:r>
                <a:rPr lang="en-IN" sz="1600" dirty="0"/>
                <a:t>type of job</a:t>
              </a:r>
            </a:p>
            <a:p>
              <a:endParaRPr lang="en-US" sz="1600" dirty="0"/>
            </a:p>
            <a:p>
              <a:endParaRPr lang="en-US" sz="1600" dirty="0"/>
            </a:p>
            <a:p>
              <a:endParaRPr lang="en-US" sz="1600" dirty="0"/>
            </a:p>
            <a:p>
              <a:endParaRPr lang="en-US" sz="1600" dirty="0"/>
            </a:p>
            <a:p>
              <a:endParaRPr lang="en-US" sz="1600" dirty="0"/>
            </a:p>
            <a:p>
              <a:endParaRPr lang="en-US" sz="1600" dirty="0"/>
            </a:p>
          </p:txBody>
        </p:sp>
      </p:grpSp>
      <p:grpSp>
        <p:nvGrpSpPr>
          <p:cNvPr id="196" name="Group 195">
            <a:extLst>
              <a:ext uri="{FF2B5EF4-FFF2-40B4-BE49-F238E27FC236}">
                <a16:creationId xmlns:a16="http://schemas.microsoft.com/office/drawing/2014/main" id="{B21AA9C5-23C7-413B-8469-D37E99A430BD}"/>
              </a:ext>
            </a:extLst>
          </p:cNvPr>
          <p:cNvGrpSpPr>
            <a:grpSpLocks/>
          </p:cNvGrpSpPr>
          <p:nvPr/>
        </p:nvGrpSpPr>
        <p:grpSpPr>
          <a:xfrm>
            <a:off x="166137" y="1487078"/>
            <a:ext cx="777920" cy="3839404"/>
            <a:chOff x="306260" y="988374"/>
            <a:chExt cx="739265" cy="3552863"/>
          </a:xfrm>
        </p:grpSpPr>
        <p:sp>
          <p:nvSpPr>
            <p:cNvPr id="10" name="Rectangle 9">
              <a:extLst>
                <a:ext uri="{FF2B5EF4-FFF2-40B4-BE49-F238E27FC236}">
                  <a16:creationId xmlns:a16="http://schemas.microsoft.com/office/drawing/2014/main" id="{BB9058F8-AE02-4C31-A806-CC1F640A67D7}"/>
                </a:ext>
              </a:extLst>
            </p:cNvPr>
            <p:cNvSpPr/>
            <p:nvPr/>
          </p:nvSpPr>
          <p:spPr>
            <a:xfrm>
              <a:off x="306261" y="988374"/>
              <a:ext cx="726146" cy="15084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a:t>
              </a:r>
              <a:endParaRPr lang="en-IN" dirty="0"/>
            </a:p>
          </p:txBody>
        </p:sp>
        <p:sp>
          <p:nvSpPr>
            <p:cNvPr id="169" name="TextBox 168">
              <a:extLst>
                <a:ext uri="{FF2B5EF4-FFF2-40B4-BE49-F238E27FC236}">
                  <a16:creationId xmlns:a16="http://schemas.microsoft.com/office/drawing/2014/main" id="{1DBA10A3-6181-4A2E-ADFC-92407B9A5B57}"/>
                </a:ext>
              </a:extLst>
            </p:cNvPr>
            <p:cNvSpPr txBox="1"/>
            <p:nvPr/>
          </p:nvSpPr>
          <p:spPr>
            <a:xfrm>
              <a:off x="306260" y="2602631"/>
              <a:ext cx="739265" cy="1938606"/>
            </a:xfrm>
            <a:prstGeom prst="rect">
              <a:avLst/>
            </a:prstGeom>
            <a:solidFill>
              <a:schemeClr val="accent4">
                <a:lumMod val="40000"/>
                <a:lumOff val="60000"/>
              </a:schemeClr>
            </a:solidFill>
          </p:spPr>
          <p:txBody>
            <a:bodyPr wrap="square" rtlCol="0">
              <a:spAutoFit/>
            </a:bodyPr>
            <a:lstStyle/>
            <a:p>
              <a:r>
                <a:rPr lang="en-IN" sz="1600" dirty="0"/>
                <a:t>age</a:t>
              </a:r>
            </a:p>
            <a:p>
              <a:endParaRPr lang="en-US" sz="1600" dirty="0"/>
            </a:p>
            <a:p>
              <a:endParaRPr lang="en-US" sz="1600" dirty="0"/>
            </a:p>
            <a:p>
              <a:endParaRPr lang="en-US" sz="1600" dirty="0"/>
            </a:p>
            <a:p>
              <a:endParaRPr lang="en-US" sz="1600" dirty="0"/>
            </a:p>
            <a:p>
              <a:endParaRPr lang="en-US" sz="1600" dirty="0"/>
            </a:p>
            <a:p>
              <a:endParaRPr lang="en-US" sz="1400" dirty="0"/>
            </a:p>
            <a:p>
              <a:endParaRPr lang="en-US" sz="1600" dirty="0"/>
            </a:p>
          </p:txBody>
        </p:sp>
      </p:grpSp>
      <p:sp>
        <p:nvSpPr>
          <p:cNvPr id="254" name="TextBox 253">
            <a:extLst>
              <a:ext uri="{FF2B5EF4-FFF2-40B4-BE49-F238E27FC236}">
                <a16:creationId xmlns:a16="http://schemas.microsoft.com/office/drawing/2014/main" id="{4A59C1C1-DBEB-4096-B765-BD422FDA4F32}"/>
              </a:ext>
            </a:extLst>
          </p:cNvPr>
          <p:cNvSpPr txBox="1"/>
          <p:nvPr/>
        </p:nvSpPr>
        <p:spPr>
          <a:xfrm>
            <a:off x="4392709" y="914252"/>
            <a:ext cx="1661121" cy="461665"/>
          </a:xfrm>
          <a:prstGeom prst="rect">
            <a:avLst/>
          </a:prstGeom>
          <a:noFill/>
        </p:spPr>
        <p:txBody>
          <a:bodyPr wrap="square" rtlCol="0">
            <a:spAutoFit/>
          </a:bodyPr>
          <a:lstStyle/>
          <a:p>
            <a:r>
              <a:rPr lang="en-US" sz="2400" b="1" dirty="0"/>
              <a:t>Features</a:t>
            </a:r>
            <a:endParaRPr lang="en-IN" b="1" dirty="0"/>
          </a:p>
        </p:txBody>
      </p:sp>
      <p:sp>
        <p:nvSpPr>
          <p:cNvPr id="256" name="TextBox 255">
            <a:extLst>
              <a:ext uri="{FF2B5EF4-FFF2-40B4-BE49-F238E27FC236}">
                <a16:creationId xmlns:a16="http://schemas.microsoft.com/office/drawing/2014/main" id="{C5BA3F46-A6B5-4FDD-85C2-63E026D81E74}"/>
              </a:ext>
            </a:extLst>
          </p:cNvPr>
          <p:cNvSpPr txBox="1"/>
          <p:nvPr/>
        </p:nvSpPr>
        <p:spPr>
          <a:xfrm>
            <a:off x="10096234" y="656081"/>
            <a:ext cx="1933932" cy="830997"/>
          </a:xfrm>
          <a:prstGeom prst="rect">
            <a:avLst/>
          </a:prstGeom>
          <a:noFill/>
        </p:spPr>
        <p:txBody>
          <a:bodyPr wrap="square" rtlCol="0">
            <a:spAutoFit/>
          </a:bodyPr>
          <a:lstStyle/>
          <a:p>
            <a:pPr algn="r"/>
            <a:r>
              <a:rPr lang="en-US" sz="2400" b="1" dirty="0"/>
              <a:t>Target Variable</a:t>
            </a:r>
            <a:endParaRPr lang="en-IN" sz="2400" b="1" dirty="0"/>
          </a:p>
        </p:txBody>
      </p:sp>
    </p:spTree>
    <p:extLst>
      <p:ext uri="{BB962C8B-B14F-4D97-AF65-F5344CB8AC3E}">
        <p14:creationId xmlns:p14="http://schemas.microsoft.com/office/powerpoint/2010/main" val="252160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 calcmode="lin" valueType="num">
                                      <p:cBhvr additive="base">
                                        <p:cTn id="7" dur="500" fill="hold"/>
                                        <p:tgtEl>
                                          <p:spTgt spid="196"/>
                                        </p:tgtEl>
                                        <p:attrNameLst>
                                          <p:attrName>ppt_x</p:attrName>
                                        </p:attrNameLst>
                                      </p:cBhvr>
                                      <p:tavLst>
                                        <p:tav tm="0">
                                          <p:val>
                                            <p:strVal val="1+#ppt_w/2"/>
                                          </p:val>
                                        </p:tav>
                                        <p:tav tm="100000">
                                          <p:val>
                                            <p:strVal val="#ppt_x"/>
                                          </p:val>
                                        </p:tav>
                                      </p:tavLst>
                                    </p:anim>
                                    <p:anim calcmode="lin" valueType="num">
                                      <p:cBhvr additive="base">
                                        <p:cTn id="8" dur="500" fill="hold"/>
                                        <p:tgtEl>
                                          <p:spTgt spid="1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95"/>
                                        </p:tgtEl>
                                        <p:attrNameLst>
                                          <p:attrName>style.visibility</p:attrName>
                                        </p:attrNameLst>
                                      </p:cBhvr>
                                      <p:to>
                                        <p:strVal val="visible"/>
                                      </p:to>
                                    </p:set>
                                    <p:anim calcmode="lin" valueType="num">
                                      <p:cBhvr additive="base">
                                        <p:cTn id="12" dur="500" fill="hold"/>
                                        <p:tgtEl>
                                          <p:spTgt spid="195"/>
                                        </p:tgtEl>
                                        <p:attrNameLst>
                                          <p:attrName>ppt_x</p:attrName>
                                        </p:attrNameLst>
                                      </p:cBhvr>
                                      <p:tavLst>
                                        <p:tav tm="0">
                                          <p:val>
                                            <p:strVal val="1+#ppt_w/2"/>
                                          </p:val>
                                        </p:tav>
                                        <p:tav tm="100000">
                                          <p:val>
                                            <p:strVal val="#ppt_x"/>
                                          </p:val>
                                        </p:tav>
                                      </p:tavLst>
                                    </p:anim>
                                    <p:anim calcmode="lin" valueType="num">
                                      <p:cBhvr additive="base">
                                        <p:cTn id="13" dur="500" fill="hold"/>
                                        <p:tgtEl>
                                          <p:spTgt spid="19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94"/>
                                        </p:tgtEl>
                                        <p:attrNameLst>
                                          <p:attrName>style.visibility</p:attrName>
                                        </p:attrNameLst>
                                      </p:cBhvr>
                                      <p:to>
                                        <p:strVal val="visible"/>
                                      </p:to>
                                    </p:set>
                                    <p:anim calcmode="lin" valueType="num">
                                      <p:cBhvr additive="base">
                                        <p:cTn id="17" dur="500" fill="hold"/>
                                        <p:tgtEl>
                                          <p:spTgt spid="194"/>
                                        </p:tgtEl>
                                        <p:attrNameLst>
                                          <p:attrName>ppt_x</p:attrName>
                                        </p:attrNameLst>
                                      </p:cBhvr>
                                      <p:tavLst>
                                        <p:tav tm="0">
                                          <p:val>
                                            <p:strVal val="1+#ppt_w/2"/>
                                          </p:val>
                                        </p:tav>
                                        <p:tav tm="100000">
                                          <p:val>
                                            <p:strVal val="#ppt_x"/>
                                          </p:val>
                                        </p:tav>
                                      </p:tavLst>
                                    </p:anim>
                                    <p:anim calcmode="lin" valueType="num">
                                      <p:cBhvr additive="base">
                                        <p:cTn id="18" dur="500" fill="hold"/>
                                        <p:tgtEl>
                                          <p:spTgt spid="19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93"/>
                                        </p:tgtEl>
                                        <p:attrNameLst>
                                          <p:attrName>style.visibility</p:attrName>
                                        </p:attrNameLst>
                                      </p:cBhvr>
                                      <p:to>
                                        <p:strVal val="visible"/>
                                      </p:to>
                                    </p:set>
                                    <p:anim calcmode="lin" valueType="num">
                                      <p:cBhvr additive="base">
                                        <p:cTn id="22" dur="500" fill="hold"/>
                                        <p:tgtEl>
                                          <p:spTgt spid="193"/>
                                        </p:tgtEl>
                                        <p:attrNameLst>
                                          <p:attrName>ppt_x</p:attrName>
                                        </p:attrNameLst>
                                      </p:cBhvr>
                                      <p:tavLst>
                                        <p:tav tm="0">
                                          <p:val>
                                            <p:strVal val="1+#ppt_w/2"/>
                                          </p:val>
                                        </p:tav>
                                        <p:tav tm="100000">
                                          <p:val>
                                            <p:strVal val="#ppt_x"/>
                                          </p:val>
                                        </p:tav>
                                      </p:tavLst>
                                    </p:anim>
                                    <p:anim calcmode="lin" valueType="num">
                                      <p:cBhvr additive="base">
                                        <p:cTn id="23" dur="500" fill="hold"/>
                                        <p:tgtEl>
                                          <p:spTgt spid="193"/>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92"/>
                                        </p:tgtEl>
                                        <p:attrNameLst>
                                          <p:attrName>style.visibility</p:attrName>
                                        </p:attrNameLst>
                                      </p:cBhvr>
                                      <p:to>
                                        <p:strVal val="visible"/>
                                      </p:to>
                                    </p:set>
                                    <p:anim calcmode="lin" valueType="num">
                                      <p:cBhvr additive="base">
                                        <p:cTn id="27" dur="500" fill="hold"/>
                                        <p:tgtEl>
                                          <p:spTgt spid="192"/>
                                        </p:tgtEl>
                                        <p:attrNameLst>
                                          <p:attrName>ppt_x</p:attrName>
                                        </p:attrNameLst>
                                      </p:cBhvr>
                                      <p:tavLst>
                                        <p:tav tm="0">
                                          <p:val>
                                            <p:strVal val="1+#ppt_w/2"/>
                                          </p:val>
                                        </p:tav>
                                        <p:tav tm="100000">
                                          <p:val>
                                            <p:strVal val="#ppt_x"/>
                                          </p:val>
                                        </p:tav>
                                      </p:tavLst>
                                    </p:anim>
                                    <p:anim calcmode="lin" valueType="num">
                                      <p:cBhvr additive="base">
                                        <p:cTn id="28" dur="500" fill="hold"/>
                                        <p:tgtEl>
                                          <p:spTgt spid="19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191"/>
                                        </p:tgtEl>
                                        <p:attrNameLst>
                                          <p:attrName>style.visibility</p:attrName>
                                        </p:attrNameLst>
                                      </p:cBhvr>
                                      <p:to>
                                        <p:strVal val="visible"/>
                                      </p:to>
                                    </p:set>
                                    <p:anim calcmode="lin" valueType="num">
                                      <p:cBhvr additive="base">
                                        <p:cTn id="32" dur="500" fill="hold"/>
                                        <p:tgtEl>
                                          <p:spTgt spid="191"/>
                                        </p:tgtEl>
                                        <p:attrNameLst>
                                          <p:attrName>ppt_x</p:attrName>
                                        </p:attrNameLst>
                                      </p:cBhvr>
                                      <p:tavLst>
                                        <p:tav tm="0">
                                          <p:val>
                                            <p:strVal val="1+#ppt_w/2"/>
                                          </p:val>
                                        </p:tav>
                                        <p:tav tm="100000">
                                          <p:val>
                                            <p:strVal val="#ppt_x"/>
                                          </p:val>
                                        </p:tav>
                                      </p:tavLst>
                                    </p:anim>
                                    <p:anim calcmode="lin" valueType="num">
                                      <p:cBhvr additive="base">
                                        <p:cTn id="33" dur="500" fill="hold"/>
                                        <p:tgtEl>
                                          <p:spTgt spid="191"/>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186"/>
                                        </p:tgtEl>
                                        <p:attrNameLst>
                                          <p:attrName>style.visibility</p:attrName>
                                        </p:attrNameLst>
                                      </p:cBhvr>
                                      <p:to>
                                        <p:strVal val="visible"/>
                                      </p:to>
                                    </p:set>
                                    <p:anim calcmode="lin" valueType="num">
                                      <p:cBhvr additive="base">
                                        <p:cTn id="37" dur="500" fill="hold"/>
                                        <p:tgtEl>
                                          <p:spTgt spid="186"/>
                                        </p:tgtEl>
                                        <p:attrNameLst>
                                          <p:attrName>ppt_x</p:attrName>
                                        </p:attrNameLst>
                                      </p:cBhvr>
                                      <p:tavLst>
                                        <p:tav tm="0">
                                          <p:val>
                                            <p:strVal val="1+#ppt_w/2"/>
                                          </p:val>
                                        </p:tav>
                                        <p:tav tm="100000">
                                          <p:val>
                                            <p:strVal val="#ppt_x"/>
                                          </p:val>
                                        </p:tav>
                                      </p:tavLst>
                                    </p:anim>
                                    <p:anim calcmode="lin" valueType="num">
                                      <p:cBhvr additive="base">
                                        <p:cTn id="38" dur="500" fill="hold"/>
                                        <p:tgtEl>
                                          <p:spTgt spid="186"/>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additive="base">
                                        <p:cTn id="42" dur="500" fill="hold"/>
                                        <p:tgtEl>
                                          <p:spTgt spid="182"/>
                                        </p:tgtEl>
                                        <p:attrNameLst>
                                          <p:attrName>ppt_x</p:attrName>
                                        </p:attrNameLst>
                                      </p:cBhvr>
                                      <p:tavLst>
                                        <p:tav tm="0">
                                          <p:val>
                                            <p:strVal val="1+#ppt_w/2"/>
                                          </p:val>
                                        </p:tav>
                                        <p:tav tm="100000">
                                          <p:val>
                                            <p:strVal val="#ppt_x"/>
                                          </p:val>
                                        </p:tav>
                                      </p:tavLst>
                                    </p:anim>
                                    <p:anim calcmode="lin" valueType="num">
                                      <p:cBhvr additive="base">
                                        <p:cTn id="43" dur="500" fill="hold"/>
                                        <p:tgtEl>
                                          <p:spTgt spid="182"/>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181"/>
                                        </p:tgtEl>
                                        <p:attrNameLst>
                                          <p:attrName>style.visibility</p:attrName>
                                        </p:attrNameLst>
                                      </p:cBhvr>
                                      <p:to>
                                        <p:strVal val="visible"/>
                                      </p:to>
                                    </p:set>
                                    <p:anim calcmode="lin" valueType="num">
                                      <p:cBhvr additive="base">
                                        <p:cTn id="47" dur="500" fill="hold"/>
                                        <p:tgtEl>
                                          <p:spTgt spid="181"/>
                                        </p:tgtEl>
                                        <p:attrNameLst>
                                          <p:attrName>ppt_x</p:attrName>
                                        </p:attrNameLst>
                                      </p:cBhvr>
                                      <p:tavLst>
                                        <p:tav tm="0">
                                          <p:val>
                                            <p:strVal val="1+#ppt_w/2"/>
                                          </p:val>
                                        </p:tav>
                                        <p:tav tm="100000">
                                          <p:val>
                                            <p:strVal val="#ppt_x"/>
                                          </p:val>
                                        </p:tav>
                                      </p:tavLst>
                                    </p:anim>
                                    <p:anim calcmode="lin" valueType="num">
                                      <p:cBhvr additive="base">
                                        <p:cTn id="48" dur="500" fill="hold"/>
                                        <p:tgtEl>
                                          <p:spTgt spid="18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176"/>
                                        </p:tgtEl>
                                        <p:attrNameLst>
                                          <p:attrName>style.visibility</p:attrName>
                                        </p:attrNameLst>
                                      </p:cBhvr>
                                      <p:to>
                                        <p:strVal val="visible"/>
                                      </p:to>
                                    </p:set>
                                    <p:anim calcmode="lin" valueType="num">
                                      <p:cBhvr additive="base">
                                        <p:cTn id="52" dur="500" fill="hold"/>
                                        <p:tgtEl>
                                          <p:spTgt spid="176"/>
                                        </p:tgtEl>
                                        <p:attrNameLst>
                                          <p:attrName>ppt_x</p:attrName>
                                        </p:attrNameLst>
                                      </p:cBhvr>
                                      <p:tavLst>
                                        <p:tav tm="0">
                                          <p:val>
                                            <p:strVal val="1+#ppt_w/2"/>
                                          </p:val>
                                        </p:tav>
                                        <p:tav tm="100000">
                                          <p:val>
                                            <p:strVal val="#ppt_x"/>
                                          </p:val>
                                        </p:tav>
                                      </p:tavLst>
                                    </p:anim>
                                    <p:anim calcmode="lin" valueType="num">
                                      <p:cBhvr additive="base">
                                        <p:cTn id="53" dur="500" fill="hold"/>
                                        <p:tgtEl>
                                          <p:spTgt spid="176"/>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53" presetClass="entr" presetSubtype="528" fill="hold" nodeType="afterEffect">
                                  <p:stCondLst>
                                    <p:cond delay="0"/>
                                  </p:stCondLst>
                                  <p:childTnLst>
                                    <p:set>
                                      <p:cBhvr>
                                        <p:cTn id="56" dur="1" fill="hold">
                                          <p:stCondLst>
                                            <p:cond delay="0"/>
                                          </p:stCondLst>
                                        </p:cTn>
                                        <p:tgtEl>
                                          <p:spTgt spid="175"/>
                                        </p:tgtEl>
                                        <p:attrNameLst>
                                          <p:attrName>style.visibility</p:attrName>
                                        </p:attrNameLst>
                                      </p:cBhvr>
                                      <p:to>
                                        <p:strVal val="visible"/>
                                      </p:to>
                                    </p:set>
                                    <p:anim calcmode="lin" valueType="num">
                                      <p:cBhvr>
                                        <p:cTn id="57" dur="500" fill="hold"/>
                                        <p:tgtEl>
                                          <p:spTgt spid="175"/>
                                        </p:tgtEl>
                                        <p:attrNameLst>
                                          <p:attrName>ppt_w</p:attrName>
                                        </p:attrNameLst>
                                      </p:cBhvr>
                                      <p:tavLst>
                                        <p:tav tm="0">
                                          <p:val>
                                            <p:fltVal val="0"/>
                                          </p:val>
                                        </p:tav>
                                        <p:tav tm="100000">
                                          <p:val>
                                            <p:strVal val="#ppt_w"/>
                                          </p:val>
                                        </p:tav>
                                      </p:tavLst>
                                    </p:anim>
                                    <p:anim calcmode="lin" valueType="num">
                                      <p:cBhvr>
                                        <p:cTn id="58" dur="500" fill="hold"/>
                                        <p:tgtEl>
                                          <p:spTgt spid="175"/>
                                        </p:tgtEl>
                                        <p:attrNameLst>
                                          <p:attrName>ppt_h</p:attrName>
                                        </p:attrNameLst>
                                      </p:cBhvr>
                                      <p:tavLst>
                                        <p:tav tm="0">
                                          <p:val>
                                            <p:fltVal val="0"/>
                                          </p:val>
                                        </p:tav>
                                        <p:tav tm="100000">
                                          <p:val>
                                            <p:strVal val="#ppt_h"/>
                                          </p:val>
                                        </p:tav>
                                      </p:tavLst>
                                    </p:anim>
                                    <p:animEffect transition="in" filter="fade">
                                      <p:cBhvr>
                                        <p:cTn id="59" dur="500"/>
                                        <p:tgtEl>
                                          <p:spTgt spid="175"/>
                                        </p:tgtEl>
                                      </p:cBhvr>
                                    </p:animEffect>
                                    <p:anim calcmode="lin" valueType="num">
                                      <p:cBhvr>
                                        <p:cTn id="60" dur="500" fill="hold"/>
                                        <p:tgtEl>
                                          <p:spTgt spid="175"/>
                                        </p:tgtEl>
                                        <p:attrNameLst>
                                          <p:attrName>ppt_x</p:attrName>
                                        </p:attrNameLst>
                                      </p:cBhvr>
                                      <p:tavLst>
                                        <p:tav tm="0">
                                          <p:val>
                                            <p:fltVal val="0.5"/>
                                          </p:val>
                                        </p:tav>
                                        <p:tav tm="100000">
                                          <p:val>
                                            <p:strVal val="#ppt_x"/>
                                          </p:val>
                                        </p:tav>
                                      </p:tavLst>
                                    </p:anim>
                                    <p:anim calcmode="lin" valueType="num">
                                      <p:cBhvr>
                                        <p:cTn id="61" dur="500" fill="hold"/>
                                        <p:tgtEl>
                                          <p:spTgt spid="175"/>
                                        </p:tgtEl>
                                        <p:attrNameLst>
                                          <p:attrName>ppt_y</p:attrName>
                                        </p:attrNameLst>
                                      </p:cBhvr>
                                      <p:tavLst>
                                        <p:tav tm="0">
                                          <p:val>
                                            <p:fltVal val="0.5"/>
                                          </p:val>
                                        </p:tav>
                                        <p:tav tm="100000">
                                          <p:val>
                                            <p:strVal val="#ppt_y"/>
                                          </p:val>
                                        </p:tav>
                                      </p:tavLst>
                                    </p:anim>
                                  </p:childTnLst>
                                </p:cTn>
                              </p:par>
                            </p:childTnLst>
                          </p:cTn>
                        </p:par>
                        <p:par>
                          <p:cTn id="62" fill="hold">
                            <p:stCondLst>
                              <p:cond delay="5500"/>
                            </p:stCondLst>
                            <p:childTnLst>
                              <p:par>
                                <p:cTn id="63" presetID="47" presetClass="entr" presetSubtype="0" fill="hold" grpId="0" nodeType="afterEffect">
                                  <p:stCondLst>
                                    <p:cond delay="0"/>
                                  </p:stCondLst>
                                  <p:childTnLst>
                                    <p:set>
                                      <p:cBhvr>
                                        <p:cTn id="64" dur="1" fill="hold">
                                          <p:stCondLst>
                                            <p:cond delay="0"/>
                                          </p:stCondLst>
                                        </p:cTn>
                                        <p:tgtEl>
                                          <p:spTgt spid="254"/>
                                        </p:tgtEl>
                                        <p:attrNameLst>
                                          <p:attrName>style.visibility</p:attrName>
                                        </p:attrNameLst>
                                      </p:cBhvr>
                                      <p:to>
                                        <p:strVal val="visible"/>
                                      </p:to>
                                    </p:set>
                                    <p:animEffect transition="in" filter="fade">
                                      <p:cBhvr>
                                        <p:cTn id="65" dur="1000"/>
                                        <p:tgtEl>
                                          <p:spTgt spid="254"/>
                                        </p:tgtEl>
                                      </p:cBhvr>
                                    </p:animEffect>
                                    <p:anim calcmode="lin" valueType="num">
                                      <p:cBhvr>
                                        <p:cTn id="66" dur="1000" fill="hold"/>
                                        <p:tgtEl>
                                          <p:spTgt spid="254"/>
                                        </p:tgtEl>
                                        <p:attrNameLst>
                                          <p:attrName>ppt_x</p:attrName>
                                        </p:attrNameLst>
                                      </p:cBhvr>
                                      <p:tavLst>
                                        <p:tav tm="0">
                                          <p:val>
                                            <p:strVal val="#ppt_x"/>
                                          </p:val>
                                        </p:tav>
                                        <p:tav tm="100000">
                                          <p:val>
                                            <p:strVal val="#ppt_x"/>
                                          </p:val>
                                        </p:tav>
                                      </p:tavLst>
                                    </p:anim>
                                    <p:anim calcmode="lin" valueType="num">
                                      <p:cBhvr>
                                        <p:cTn id="67" dur="1000" fill="hold"/>
                                        <p:tgtEl>
                                          <p:spTgt spid="254"/>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47" presetClass="entr" presetSubtype="0" fill="hold" grpId="0" nodeType="afterEffect">
                                  <p:stCondLst>
                                    <p:cond delay="0"/>
                                  </p:stCondLst>
                                  <p:childTnLst>
                                    <p:set>
                                      <p:cBhvr>
                                        <p:cTn id="70" dur="1" fill="hold">
                                          <p:stCondLst>
                                            <p:cond delay="0"/>
                                          </p:stCondLst>
                                        </p:cTn>
                                        <p:tgtEl>
                                          <p:spTgt spid="256"/>
                                        </p:tgtEl>
                                        <p:attrNameLst>
                                          <p:attrName>style.visibility</p:attrName>
                                        </p:attrNameLst>
                                      </p:cBhvr>
                                      <p:to>
                                        <p:strVal val="visible"/>
                                      </p:to>
                                    </p:set>
                                    <p:animEffect transition="in" filter="fade">
                                      <p:cBhvr>
                                        <p:cTn id="71" dur="1000"/>
                                        <p:tgtEl>
                                          <p:spTgt spid="256"/>
                                        </p:tgtEl>
                                      </p:cBhvr>
                                    </p:animEffect>
                                    <p:anim calcmode="lin" valueType="num">
                                      <p:cBhvr>
                                        <p:cTn id="72" dur="1000" fill="hold"/>
                                        <p:tgtEl>
                                          <p:spTgt spid="256"/>
                                        </p:tgtEl>
                                        <p:attrNameLst>
                                          <p:attrName>ppt_x</p:attrName>
                                        </p:attrNameLst>
                                      </p:cBhvr>
                                      <p:tavLst>
                                        <p:tav tm="0">
                                          <p:val>
                                            <p:strVal val="#ppt_x"/>
                                          </p:val>
                                        </p:tav>
                                        <p:tav tm="100000">
                                          <p:val>
                                            <p:strVal val="#ppt_x"/>
                                          </p:val>
                                        </p:tav>
                                      </p:tavLst>
                                    </p:anim>
                                    <p:anim calcmode="lin" valueType="num">
                                      <p:cBhvr>
                                        <p:cTn id="73" dur="1000" fill="hold"/>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P spid="25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20ED3F8-D893-46BD-A6C8-52F966A84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893" y="1048871"/>
            <a:ext cx="10233940" cy="4760258"/>
          </a:xfrm>
          <a:prstGeom prst="rect">
            <a:avLst/>
          </a:prstGeom>
          <a:ln w="228600" cap="sq" cmpd="thickThin">
            <a:solidFill>
              <a:srgbClr val="000000"/>
            </a:solidFill>
            <a:prstDash val="solid"/>
            <a:miter lim="800000"/>
          </a:ln>
          <a:effectLst>
            <a:outerShdw blurRad="76200" dir="13500000" sy="23000" kx="1200000" algn="br" rotWithShape="0">
              <a:prstClr val="black">
                <a:alpha val="20000"/>
              </a:prst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1789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invX="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28962-6B4D-4BA4-8104-14DFFC88F974}"/>
              </a:ext>
            </a:extLst>
          </p:cNvPr>
          <p:cNvSpPr>
            <a:spLocks noGrp="1"/>
          </p:cNvSpPr>
          <p:nvPr>
            <p:ph type="title"/>
          </p:nvPr>
        </p:nvSpPr>
        <p:spPr>
          <a:xfrm>
            <a:off x="1191703" y="2057400"/>
            <a:ext cx="10018713" cy="1752599"/>
          </a:xfrm>
        </p:spPr>
        <p:txBody>
          <a:bodyPr>
            <a:normAutofit/>
          </a:bodyPr>
          <a:lstStyle/>
          <a:p>
            <a:r>
              <a:rPr lang="en-US" sz="4800" b="1" dirty="0">
                <a:latin typeface="Bahnschrift Condensed" panose="020B0502040204020203" pitchFamily="34" charset="0"/>
              </a:rPr>
              <a:t>Thank you</a:t>
            </a:r>
            <a:endParaRPr lang="en-IN" sz="4800" b="1" dirty="0">
              <a:latin typeface="Bahnschrift Condensed" panose="020B0502040204020203" pitchFamily="34" charset="0"/>
            </a:endParaRPr>
          </a:p>
        </p:txBody>
      </p:sp>
    </p:spTree>
    <p:extLst>
      <p:ext uri="{BB962C8B-B14F-4D97-AF65-F5344CB8AC3E}">
        <p14:creationId xmlns:p14="http://schemas.microsoft.com/office/powerpoint/2010/main" val="236711036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0C9237-3058-42E6-84DE-62D4925F3B31}"/>
              </a:ext>
            </a:extLst>
          </p:cNvPr>
          <p:cNvPicPr>
            <a:picLocks noChangeAspect="1"/>
          </p:cNvPicPr>
          <p:nvPr/>
        </p:nvPicPr>
        <p:blipFill>
          <a:blip r:embed="rId2"/>
          <a:stretch>
            <a:fillRect/>
          </a:stretch>
        </p:blipFill>
        <p:spPr>
          <a:xfrm>
            <a:off x="240160" y="1549400"/>
            <a:ext cx="11711679" cy="3759200"/>
          </a:xfrm>
          <a:prstGeom prst="rect">
            <a:avLst/>
          </a:prstGeom>
          <a:effectLst>
            <a:reflection blurRad="6350" stA="52000" endA="300" endPos="35000" dir="5400000" sy="-100000" algn="bl" rotWithShape="0"/>
          </a:effectLst>
          <a:scene3d>
            <a:camera prst="isometricOffAxis1Right"/>
            <a:lightRig rig="threePt" dir="t"/>
          </a:scene3d>
        </p:spPr>
      </p:pic>
      <p:sp>
        <p:nvSpPr>
          <p:cNvPr id="3" name="TextBox 2">
            <a:extLst>
              <a:ext uri="{FF2B5EF4-FFF2-40B4-BE49-F238E27FC236}">
                <a16:creationId xmlns:a16="http://schemas.microsoft.com/office/drawing/2014/main" id="{8836B980-AC12-4876-940A-E5E2940D4C1A}"/>
              </a:ext>
            </a:extLst>
          </p:cNvPr>
          <p:cNvSpPr txBox="1"/>
          <p:nvPr/>
        </p:nvSpPr>
        <p:spPr>
          <a:xfrm>
            <a:off x="2680423" y="1030942"/>
            <a:ext cx="5082988" cy="707886"/>
          </a:xfrm>
          <a:prstGeom prst="rect">
            <a:avLst/>
          </a:prstGeom>
          <a:noFill/>
          <a:scene3d>
            <a:camera prst="isometricOffAxis1Right"/>
            <a:lightRig rig="threePt" dir="t"/>
          </a:scene3d>
        </p:spPr>
        <p:txBody>
          <a:bodyPr wrap="square" rtlCol="0">
            <a:spAutoFit/>
          </a:bodyPr>
          <a:lstStyle/>
          <a:p>
            <a:r>
              <a:rPr lang="en-US" sz="4000" b="1" dirty="0"/>
              <a:t>Glimpse of the data</a:t>
            </a:r>
            <a:endParaRPr lang="en-IN" sz="4000" b="1" dirty="0"/>
          </a:p>
        </p:txBody>
      </p:sp>
      <mc:AlternateContent xmlns:mc="http://schemas.openxmlformats.org/markup-compatibility/2006" xmlns:am3d="http://schemas.microsoft.com/office/drawing/2017/model3d">
        <mc:Choice Requires="am3d">
          <p:graphicFrame>
            <p:nvGraphicFramePr>
              <p:cNvPr id="4" name="3D Model 3" descr="File folder with contents">
                <a:extLst>
                  <a:ext uri="{FF2B5EF4-FFF2-40B4-BE49-F238E27FC236}">
                    <a16:creationId xmlns:a16="http://schemas.microsoft.com/office/drawing/2014/main" id="{D53B2E04-8322-47DA-B4F8-B7ABEBB99956}"/>
                  </a:ext>
                </a:extLst>
              </p:cNvPr>
              <p:cNvGraphicFramePr>
                <a:graphicFrameLocks noChangeAspect="1"/>
              </p:cNvGraphicFramePr>
              <p:nvPr>
                <p:extLst>
                  <p:ext uri="{D42A27DB-BD31-4B8C-83A1-F6EECF244321}">
                    <p14:modId xmlns:p14="http://schemas.microsoft.com/office/powerpoint/2010/main" val="734825544"/>
                  </p:ext>
                </p:extLst>
              </p:nvPr>
            </p:nvGraphicFramePr>
            <p:xfrm>
              <a:off x="6948933" y="102834"/>
              <a:ext cx="1977986" cy="1376009"/>
            </p:xfrm>
            <a:graphic>
              <a:graphicData uri="http://schemas.microsoft.com/office/drawing/2017/model3d">
                <am3d:model3d r:embed="rId3">
                  <am3d:spPr>
                    <a:xfrm>
                      <a:off x="0" y="0"/>
                      <a:ext cx="1977986" cy="1376009"/>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6566074" ay="-201276" az="566356"/>
                    <am3d:postTrans dx="0" dy="0" dz="0"/>
                  </am3d:trans>
                  <am3d:raster rName="Office3DRenderer" rVer="16.0.8326">
                    <am3d:blip r:embed="rId4"/>
                  </am3d:raster>
                  <am3d:objViewport viewportSz="21681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File folder with contents">
                <a:extLst>
                  <a:ext uri="{FF2B5EF4-FFF2-40B4-BE49-F238E27FC236}">
                    <a16:creationId xmlns:a16="http://schemas.microsoft.com/office/drawing/2014/main" id="{D53B2E04-8322-47DA-B4F8-B7ABEBB99956}"/>
                  </a:ext>
                </a:extLst>
              </p:cNvPr>
              <p:cNvPicPr>
                <a:picLocks noGrp="1" noRot="1" noChangeAspect="1" noMove="1" noResize="1" noEditPoints="1" noAdjustHandles="1" noChangeArrowheads="1" noChangeShapeType="1" noCrop="1"/>
              </p:cNvPicPr>
              <p:nvPr/>
            </p:nvPicPr>
            <p:blipFill>
              <a:blip r:embed="rId5"/>
              <a:stretch>
                <a:fillRect/>
              </a:stretch>
            </p:blipFill>
            <p:spPr>
              <a:xfrm>
                <a:off x="6948933" y="102834"/>
                <a:ext cx="1977986" cy="1376009"/>
              </a:xfrm>
              <a:prstGeom prst="rect">
                <a:avLst/>
              </a:prstGeom>
            </p:spPr>
          </p:pic>
        </mc:Fallback>
      </mc:AlternateContent>
      <p:sp>
        <p:nvSpPr>
          <p:cNvPr id="5" name="TextBox 4">
            <a:extLst>
              <a:ext uri="{FF2B5EF4-FFF2-40B4-BE49-F238E27FC236}">
                <a16:creationId xmlns:a16="http://schemas.microsoft.com/office/drawing/2014/main" id="{AB2E3983-ED68-4AF5-A315-ADB1E3CA0E43}"/>
              </a:ext>
            </a:extLst>
          </p:cNvPr>
          <p:cNvSpPr txBox="1"/>
          <p:nvPr/>
        </p:nvSpPr>
        <p:spPr>
          <a:xfrm>
            <a:off x="7162800" y="5827058"/>
            <a:ext cx="4509248" cy="461665"/>
          </a:xfrm>
          <a:prstGeom prst="rect">
            <a:avLst/>
          </a:prstGeom>
          <a:solidFill>
            <a:schemeClr val="tx1">
              <a:lumMod val="65000"/>
              <a:lumOff val="35000"/>
            </a:schemeClr>
          </a:solidFill>
        </p:spPr>
        <p:txBody>
          <a:bodyPr wrap="square" rtlCol="0">
            <a:spAutoFit/>
          </a:bodyPr>
          <a:lstStyle/>
          <a:p>
            <a:r>
              <a:rPr lang="en-US" sz="2400" dirty="0">
                <a:solidFill>
                  <a:schemeClr val="bg1"/>
                </a:solidFill>
              </a:rPr>
              <a:t>Shape of the data = (45211 x 11)</a:t>
            </a:r>
            <a:endParaRPr lang="en-IN" sz="2400" dirty="0">
              <a:solidFill>
                <a:schemeClr val="bg1"/>
              </a:solidFill>
            </a:endParaRPr>
          </a:p>
        </p:txBody>
      </p:sp>
    </p:spTree>
    <p:extLst>
      <p:ext uri="{BB962C8B-B14F-4D97-AF65-F5344CB8AC3E}">
        <p14:creationId xmlns:p14="http://schemas.microsoft.com/office/powerpoint/2010/main" val="3701082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222FC84-6AE4-4AA8-8D0D-493F7D641346}"/>
              </a:ext>
            </a:extLst>
          </p:cNvPr>
          <p:cNvGraphicFramePr/>
          <p:nvPr>
            <p:extLst>
              <p:ext uri="{D42A27DB-BD31-4B8C-83A1-F6EECF244321}">
                <p14:modId xmlns:p14="http://schemas.microsoft.com/office/powerpoint/2010/main" val="1215389461"/>
              </p:ext>
            </p:extLst>
          </p:nvPr>
        </p:nvGraphicFramePr>
        <p:xfrm>
          <a:off x="1755215" y="348438"/>
          <a:ext cx="7198285" cy="582376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13F6B24-EA14-49AB-8073-4733A49D4D3D}"/>
              </a:ext>
            </a:extLst>
          </p:cNvPr>
          <p:cNvSpPr txBox="1"/>
          <p:nvPr/>
        </p:nvSpPr>
        <p:spPr>
          <a:xfrm>
            <a:off x="9648826" y="2995375"/>
            <a:ext cx="2095500" cy="954107"/>
          </a:xfrm>
          <a:prstGeom prst="rect">
            <a:avLst/>
          </a:prstGeom>
          <a:noFill/>
        </p:spPr>
        <p:txBody>
          <a:bodyPr wrap="square" rtlCol="0">
            <a:spAutoFit/>
          </a:bodyPr>
          <a:lstStyle/>
          <a:p>
            <a:r>
              <a:rPr lang="en-US" sz="2800" dirty="0"/>
              <a:t>Data is imbalanced</a:t>
            </a:r>
            <a:endParaRPr lang="en-IN" sz="2800" dirty="0"/>
          </a:p>
        </p:txBody>
      </p:sp>
    </p:spTree>
    <p:extLst>
      <p:ext uri="{BB962C8B-B14F-4D97-AF65-F5344CB8AC3E}">
        <p14:creationId xmlns:p14="http://schemas.microsoft.com/office/powerpoint/2010/main" val="49245699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34" presetClass="emph" presetSubtype="0" fill="hold" grpId="1" nodeType="afterEffect">
                                  <p:stCondLst>
                                    <p:cond delay="0"/>
                                  </p:stCondLst>
                                  <p:iterate type="lt">
                                    <p:tmPct val="10000"/>
                                  </p:iterate>
                                  <p:childTnLst>
                                    <p:animMotion origin="layout" path="M 0.0 0.0 L 0.0 -0.07213" pathEditMode="relative" ptsTypes="">
                                      <p:cBhvr>
                                        <p:cTn id="10" dur="125" accel="50000" decel="50000" autoRev="1" fill="hold">
                                          <p:stCondLst>
                                            <p:cond delay="0"/>
                                          </p:stCondLst>
                                        </p:cTn>
                                        <p:tgtEl>
                                          <p:spTgt spid="6"/>
                                        </p:tgtEl>
                                        <p:attrNameLst>
                                          <p:attrName>ppt_x</p:attrName>
                                          <p:attrName>ppt_y</p:attrName>
                                        </p:attrNameLst>
                                      </p:cBhvr>
                                    </p:animMotion>
                                    <p:animRot by="1500000">
                                      <p:cBhvr>
                                        <p:cTn id="11" dur="63" fill="hold">
                                          <p:stCondLst>
                                            <p:cond delay="0"/>
                                          </p:stCondLst>
                                        </p:cTn>
                                        <p:tgtEl>
                                          <p:spTgt spid="6"/>
                                        </p:tgtEl>
                                        <p:attrNameLst>
                                          <p:attrName>r</p:attrName>
                                        </p:attrNameLst>
                                      </p:cBhvr>
                                    </p:animRot>
                                    <p:animRot by="-1500000">
                                      <p:cBhvr>
                                        <p:cTn id="12" dur="63" fill="hold">
                                          <p:stCondLst>
                                            <p:cond delay="63"/>
                                          </p:stCondLst>
                                        </p:cTn>
                                        <p:tgtEl>
                                          <p:spTgt spid="6"/>
                                        </p:tgtEl>
                                        <p:attrNameLst>
                                          <p:attrName>r</p:attrName>
                                        </p:attrNameLst>
                                      </p:cBhvr>
                                    </p:animRot>
                                    <p:animRot by="-1500000">
                                      <p:cBhvr>
                                        <p:cTn id="13" dur="63" fill="hold">
                                          <p:stCondLst>
                                            <p:cond delay="125"/>
                                          </p:stCondLst>
                                        </p:cTn>
                                        <p:tgtEl>
                                          <p:spTgt spid="6"/>
                                        </p:tgtEl>
                                        <p:attrNameLst>
                                          <p:attrName>r</p:attrName>
                                        </p:attrNameLst>
                                      </p:cBhvr>
                                    </p:animRot>
                                    <p:animRot by="1500000">
                                      <p:cBhvr>
                                        <p:cTn id="14" dur="63" fill="hold">
                                          <p:stCondLst>
                                            <p:cond delay="188"/>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E31A-8F85-460F-A572-193ABCA1B7B4}"/>
              </a:ext>
            </a:extLst>
          </p:cNvPr>
          <p:cNvSpPr>
            <a:spLocks noGrp="1"/>
          </p:cNvSpPr>
          <p:nvPr>
            <p:ph type="title"/>
          </p:nvPr>
        </p:nvSpPr>
        <p:spPr>
          <a:xfrm>
            <a:off x="1242265" y="1851202"/>
            <a:ext cx="9945688" cy="1420905"/>
          </a:xfrm>
        </p:spPr>
        <p:txBody>
          <a:bodyPr>
            <a:normAutofit/>
          </a:bodyPr>
          <a:lstStyle/>
          <a:p>
            <a:r>
              <a:rPr lang="en-US" sz="6000" dirty="0"/>
              <a:t>Insights from EDA</a:t>
            </a:r>
            <a:endParaRPr lang="en-IN" sz="6000" dirty="0"/>
          </a:p>
        </p:txBody>
      </p:sp>
      <p:sp>
        <p:nvSpPr>
          <p:cNvPr id="3" name="TextBox 2">
            <a:extLst>
              <a:ext uri="{FF2B5EF4-FFF2-40B4-BE49-F238E27FC236}">
                <a16:creationId xmlns:a16="http://schemas.microsoft.com/office/drawing/2014/main" id="{4B52D312-65C3-4D90-81EF-0F1466C37B69}"/>
              </a:ext>
            </a:extLst>
          </p:cNvPr>
          <p:cNvSpPr txBox="1"/>
          <p:nvPr/>
        </p:nvSpPr>
        <p:spPr>
          <a:xfrm>
            <a:off x="3316941" y="3159159"/>
            <a:ext cx="3227293" cy="369332"/>
          </a:xfrm>
          <a:prstGeom prst="rect">
            <a:avLst/>
          </a:prstGeom>
          <a:noFill/>
        </p:spPr>
        <p:txBody>
          <a:bodyPr wrap="square" rtlCol="0">
            <a:spAutoFit/>
          </a:bodyPr>
          <a:lstStyle/>
          <a:p>
            <a:r>
              <a:rPr lang="en-US" dirty="0"/>
              <a:t>EDA: Exploratory Data Analysis</a:t>
            </a:r>
            <a:endParaRPr lang="en-IN" dirty="0"/>
          </a:p>
        </p:txBody>
      </p:sp>
    </p:spTree>
    <p:extLst>
      <p:ext uri="{BB962C8B-B14F-4D97-AF65-F5344CB8AC3E}">
        <p14:creationId xmlns:p14="http://schemas.microsoft.com/office/powerpoint/2010/main" val="364998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329F521-5A5C-4F9B-ACB2-123946CAA0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14"/>
          <a:stretch/>
        </p:blipFill>
        <p:spPr bwMode="auto">
          <a:xfrm>
            <a:off x="254940" y="959223"/>
            <a:ext cx="11682120" cy="3286312"/>
          </a:xfrm>
          <a:prstGeom prst="rect">
            <a:avLst/>
          </a:prstGeom>
          <a:noFill/>
          <a:effectLst>
            <a:glow rad="1397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BCAAE8-ADDC-4823-BAFF-FD926004B6B4}"/>
              </a:ext>
            </a:extLst>
          </p:cNvPr>
          <p:cNvSpPr txBox="1"/>
          <p:nvPr/>
        </p:nvSpPr>
        <p:spPr>
          <a:xfrm>
            <a:off x="5342965" y="206443"/>
            <a:ext cx="1532964" cy="523220"/>
          </a:xfrm>
          <a:prstGeom prst="rect">
            <a:avLst/>
          </a:prstGeom>
          <a:scene3d>
            <a:camera prst="orthographicFront">
              <a:rot lat="0" lon="0" rev="0"/>
            </a:camera>
            <a:lightRig rig="threePt" dir="tl">
              <a:rot lat="0" lon="0" rev="1200000"/>
            </a:lightRig>
          </a:scene3d>
          <a:sp3d>
            <a:bevelT w="25400" h="12700" prst="coolSlant"/>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800" b="1" dirty="0"/>
              <a:t>Age</a:t>
            </a:r>
            <a:endParaRPr lang="en-IN" sz="2800" b="1" dirty="0"/>
          </a:p>
        </p:txBody>
      </p:sp>
      <p:sp>
        <p:nvSpPr>
          <p:cNvPr id="7" name="TextBox 6">
            <a:extLst>
              <a:ext uri="{FF2B5EF4-FFF2-40B4-BE49-F238E27FC236}">
                <a16:creationId xmlns:a16="http://schemas.microsoft.com/office/drawing/2014/main" id="{9D417841-72DC-4A05-8E57-1B36B6A536A7}"/>
              </a:ext>
            </a:extLst>
          </p:cNvPr>
          <p:cNvSpPr txBox="1"/>
          <p:nvPr/>
        </p:nvSpPr>
        <p:spPr>
          <a:xfrm>
            <a:off x="627529" y="4611197"/>
            <a:ext cx="10936942" cy="132343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342900" indent="-342900">
              <a:buFont typeface="Arial" panose="020B0604020202020204" pitchFamily="34" charset="0"/>
              <a:buChar char="•"/>
            </a:pPr>
            <a:r>
              <a:rPr lang="en-US" sz="2000" dirty="0"/>
              <a:t>The count of  the age group 30 to 40 is high, the probability of conversion is very low(around 0.1).</a:t>
            </a:r>
          </a:p>
          <a:p>
            <a:pPr marL="342900" indent="-342900">
              <a:buFont typeface="Arial" panose="020B0604020202020204" pitchFamily="34" charset="0"/>
              <a:buChar char="•"/>
            </a:pPr>
            <a:r>
              <a:rPr lang="en-US" sz="2000" dirty="0"/>
              <a:t>The business firm contacted the age group 20 and 25 in less number, for this age group the probability of conversion lies in between 0.2 to 0.3 . </a:t>
            </a:r>
          </a:p>
          <a:p>
            <a:pPr marL="342900" indent="-342900">
              <a:buFont typeface="Arial" panose="020B0604020202020204" pitchFamily="34" charset="0"/>
              <a:buChar char="•"/>
            </a:pPr>
            <a:r>
              <a:rPr lang="en-US" sz="2000" dirty="0"/>
              <a:t>The business firm has good scope in this age group to convert them to take a policy.</a:t>
            </a:r>
            <a:endParaRPr lang="en-IN" sz="2000" dirty="0"/>
          </a:p>
        </p:txBody>
      </p:sp>
    </p:spTree>
    <p:extLst>
      <p:ext uri="{BB962C8B-B14F-4D97-AF65-F5344CB8AC3E}">
        <p14:creationId xmlns:p14="http://schemas.microsoft.com/office/powerpoint/2010/main" val="2651886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Group 170">
            <a:extLst>
              <a:ext uri="{FF2B5EF4-FFF2-40B4-BE49-F238E27FC236}">
                <a16:creationId xmlns:a16="http://schemas.microsoft.com/office/drawing/2014/main" id="{F02C5C08-9035-49BB-AB9E-359BE577408E}"/>
              </a:ext>
            </a:extLst>
          </p:cNvPr>
          <p:cNvGrpSpPr/>
          <p:nvPr/>
        </p:nvGrpSpPr>
        <p:grpSpPr>
          <a:xfrm>
            <a:off x="967752" y="2284481"/>
            <a:ext cx="10927058" cy="2627446"/>
            <a:chOff x="944886" y="619760"/>
            <a:chExt cx="10513043" cy="2163646"/>
          </a:xfrm>
        </p:grpSpPr>
        <p:sp>
          <p:nvSpPr>
            <p:cNvPr id="11" name="Rectangle 10">
              <a:extLst>
                <a:ext uri="{FF2B5EF4-FFF2-40B4-BE49-F238E27FC236}">
                  <a16:creationId xmlns:a16="http://schemas.microsoft.com/office/drawing/2014/main" id="{788EBFAB-061D-417C-B8CE-56DC7DFC90F5}"/>
                </a:ext>
              </a:extLst>
            </p:cNvPr>
            <p:cNvSpPr/>
            <p:nvPr/>
          </p:nvSpPr>
          <p:spPr>
            <a:xfrm>
              <a:off x="944886" y="1427480"/>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Blue-collar</a:t>
              </a:r>
              <a:endParaRPr lang="en-IN" dirty="0"/>
            </a:p>
          </p:txBody>
        </p:sp>
        <p:sp>
          <p:nvSpPr>
            <p:cNvPr id="12" name="Rectangle 11">
              <a:extLst>
                <a:ext uri="{FF2B5EF4-FFF2-40B4-BE49-F238E27FC236}">
                  <a16:creationId xmlns:a16="http://schemas.microsoft.com/office/drawing/2014/main" id="{2E3A372C-112C-46DF-B845-8EC8BF8323DC}"/>
                </a:ext>
              </a:extLst>
            </p:cNvPr>
            <p:cNvSpPr/>
            <p:nvPr/>
          </p:nvSpPr>
          <p:spPr>
            <a:xfrm>
              <a:off x="1724664" y="2305886"/>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Management</a:t>
              </a:r>
              <a:endParaRPr lang="en-IN" dirty="0"/>
            </a:p>
          </p:txBody>
        </p:sp>
        <p:sp>
          <p:nvSpPr>
            <p:cNvPr id="13" name="Rectangle 12">
              <a:extLst>
                <a:ext uri="{FF2B5EF4-FFF2-40B4-BE49-F238E27FC236}">
                  <a16:creationId xmlns:a16="http://schemas.microsoft.com/office/drawing/2014/main" id="{6C4EE3DC-C18A-49DF-AE9F-CB933FCAD5E2}"/>
                </a:ext>
              </a:extLst>
            </p:cNvPr>
            <p:cNvSpPr/>
            <p:nvPr/>
          </p:nvSpPr>
          <p:spPr>
            <a:xfrm>
              <a:off x="2989583" y="1463040"/>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Technician</a:t>
              </a:r>
              <a:endParaRPr lang="en-IN" dirty="0"/>
            </a:p>
          </p:txBody>
        </p:sp>
        <p:sp>
          <p:nvSpPr>
            <p:cNvPr id="14" name="Rectangle 13">
              <a:extLst>
                <a:ext uri="{FF2B5EF4-FFF2-40B4-BE49-F238E27FC236}">
                  <a16:creationId xmlns:a16="http://schemas.microsoft.com/office/drawing/2014/main" id="{8F99E34F-0069-4094-BAC7-C7FEE7FBC1B2}"/>
                </a:ext>
              </a:extLst>
            </p:cNvPr>
            <p:cNvSpPr/>
            <p:nvPr/>
          </p:nvSpPr>
          <p:spPr>
            <a:xfrm>
              <a:off x="3769361" y="2305886"/>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Admin</a:t>
              </a:r>
              <a:endParaRPr lang="en-IN" dirty="0"/>
            </a:p>
          </p:txBody>
        </p:sp>
        <p:sp>
          <p:nvSpPr>
            <p:cNvPr id="17" name="Rectangle 16">
              <a:extLst>
                <a:ext uri="{FF2B5EF4-FFF2-40B4-BE49-F238E27FC236}">
                  <a16:creationId xmlns:a16="http://schemas.microsoft.com/office/drawing/2014/main" id="{B00565FE-F1F7-4AF8-8802-1F03AB794A42}"/>
                </a:ext>
              </a:extLst>
            </p:cNvPr>
            <p:cNvSpPr/>
            <p:nvPr/>
          </p:nvSpPr>
          <p:spPr>
            <a:xfrm>
              <a:off x="5029200" y="1463040"/>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Services</a:t>
              </a:r>
              <a:endParaRPr lang="en-IN" dirty="0"/>
            </a:p>
          </p:txBody>
        </p:sp>
        <p:sp>
          <p:nvSpPr>
            <p:cNvPr id="164" name="Rectangle 163">
              <a:extLst>
                <a:ext uri="{FF2B5EF4-FFF2-40B4-BE49-F238E27FC236}">
                  <a16:creationId xmlns:a16="http://schemas.microsoft.com/office/drawing/2014/main" id="{0C9FD4F0-9BFF-481C-964E-8C70F128E6C0}"/>
                </a:ext>
              </a:extLst>
            </p:cNvPr>
            <p:cNvSpPr/>
            <p:nvPr/>
          </p:nvSpPr>
          <p:spPr>
            <a:xfrm>
              <a:off x="7848595" y="2285566"/>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Entrepreneur</a:t>
              </a:r>
              <a:endParaRPr lang="en-IN" dirty="0"/>
            </a:p>
          </p:txBody>
        </p:sp>
        <p:sp>
          <p:nvSpPr>
            <p:cNvPr id="165" name="Rectangle 164">
              <a:extLst>
                <a:ext uri="{FF2B5EF4-FFF2-40B4-BE49-F238E27FC236}">
                  <a16:creationId xmlns:a16="http://schemas.microsoft.com/office/drawing/2014/main" id="{3A042922-507A-4C3B-98A2-5A02592D1AAB}"/>
                </a:ext>
              </a:extLst>
            </p:cNvPr>
            <p:cNvSpPr/>
            <p:nvPr/>
          </p:nvSpPr>
          <p:spPr>
            <a:xfrm>
              <a:off x="5808978" y="2285566"/>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Retired</a:t>
              </a:r>
              <a:endParaRPr lang="en-IN" dirty="0"/>
            </a:p>
          </p:txBody>
        </p:sp>
        <p:sp>
          <p:nvSpPr>
            <p:cNvPr id="166" name="Rectangle 165">
              <a:extLst>
                <a:ext uri="{FF2B5EF4-FFF2-40B4-BE49-F238E27FC236}">
                  <a16:creationId xmlns:a16="http://schemas.microsoft.com/office/drawing/2014/main" id="{0C02C7D8-1938-40DC-AB31-5F5BBE4696A0}"/>
                </a:ext>
              </a:extLst>
            </p:cNvPr>
            <p:cNvSpPr/>
            <p:nvPr/>
          </p:nvSpPr>
          <p:spPr>
            <a:xfrm>
              <a:off x="7078978" y="1442720"/>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Self employed</a:t>
              </a:r>
              <a:endParaRPr lang="en-IN" dirty="0"/>
            </a:p>
          </p:txBody>
        </p:sp>
        <p:sp>
          <p:nvSpPr>
            <p:cNvPr id="167" name="Rectangle 166">
              <a:extLst>
                <a:ext uri="{FF2B5EF4-FFF2-40B4-BE49-F238E27FC236}">
                  <a16:creationId xmlns:a16="http://schemas.microsoft.com/office/drawing/2014/main" id="{9D1AED46-443E-49CF-834A-AFFE0FD8A905}"/>
                </a:ext>
              </a:extLst>
            </p:cNvPr>
            <p:cNvSpPr/>
            <p:nvPr/>
          </p:nvSpPr>
          <p:spPr>
            <a:xfrm>
              <a:off x="9118595" y="1452446"/>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Unemployed</a:t>
              </a:r>
              <a:endParaRPr lang="en-IN" dirty="0"/>
            </a:p>
          </p:txBody>
        </p:sp>
        <p:sp>
          <p:nvSpPr>
            <p:cNvPr id="168" name="Rectangle 167">
              <a:extLst>
                <a:ext uri="{FF2B5EF4-FFF2-40B4-BE49-F238E27FC236}">
                  <a16:creationId xmlns:a16="http://schemas.microsoft.com/office/drawing/2014/main" id="{F8822191-EC36-484B-858C-158279850674}"/>
                </a:ext>
              </a:extLst>
            </p:cNvPr>
            <p:cNvSpPr/>
            <p:nvPr/>
          </p:nvSpPr>
          <p:spPr>
            <a:xfrm>
              <a:off x="9898373" y="2285132"/>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House maid</a:t>
              </a:r>
              <a:endParaRPr lang="en-IN" dirty="0"/>
            </a:p>
          </p:txBody>
        </p:sp>
        <p:sp>
          <p:nvSpPr>
            <p:cNvPr id="169" name="Rectangle 168">
              <a:extLst>
                <a:ext uri="{FF2B5EF4-FFF2-40B4-BE49-F238E27FC236}">
                  <a16:creationId xmlns:a16="http://schemas.microsoft.com/office/drawing/2014/main" id="{5596136A-0E13-49DB-B5AD-5AB758B22AFC}"/>
                </a:ext>
              </a:extLst>
            </p:cNvPr>
            <p:cNvSpPr/>
            <p:nvPr/>
          </p:nvSpPr>
          <p:spPr>
            <a:xfrm>
              <a:off x="7604756" y="619760"/>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Student</a:t>
              </a:r>
              <a:endParaRPr lang="en-IN" dirty="0"/>
            </a:p>
          </p:txBody>
        </p:sp>
        <p:sp>
          <p:nvSpPr>
            <p:cNvPr id="170" name="Rectangle 169">
              <a:extLst>
                <a:ext uri="{FF2B5EF4-FFF2-40B4-BE49-F238E27FC236}">
                  <a16:creationId xmlns:a16="http://schemas.microsoft.com/office/drawing/2014/main" id="{28928B4C-D1BC-47F5-981E-357F0F12AFCD}"/>
                </a:ext>
              </a:extLst>
            </p:cNvPr>
            <p:cNvSpPr/>
            <p:nvPr/>
          </p:nvSpPr>
          <p:spPr>
            <a:xfrm>
              <a:off x="2301245" y="619760"/>
              <a:ext cx="1559556" cy="477520"/>
            </a:xfrm>
            <a:prstGeom prst="rect">
              <a:avLst/>
            </a:prstGeom>
            <a:solidFill>
              <a:schemeClr val="accent4"/>
            </a:solidFill>
            <a:ln>
              <a:noFill/>
            </a:ln>
            <a:effectLst>
              <a:outerShdw blurRad="76200" dist="12700" dir="8100000" sy="-23000" kx="800400" algn="br" rotWithShape="0">
                <a:prstClr val="black">
                  <a:alpha val="20000"/>
                </a:prst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Unknown</a:t>
              </a:r>
              <a:endParaRPr lang="en-IN" dirty="0"/>
            </a:p>
          </p:txBody>
        </p:sp>
      </p:grpSp>
      <p:sp>
        <p:nvSpPr>
          <p:cNvPr id="172" name="Rectangle 171">
            <a:extLst>
              <a:ext uri="{FF2B5EF4-FFF2-40B4-BE49-F238E27FC236}">
                <a16:creationId xmlns:a16="http://schemas.microsoft.com/office/drawing/2014/main" id="{9995FD19-E955-4507-A8F7-2456071AF014}"/>
              </a:ext>
            </a:extLst>
          </p:cNvPr>
          <p:cNvSpPr/>
          <p:nvPr/>
        </p:nvSpPr>
        <p:spPr>
          <a:xfrm>
            <a:off x="4552278" y="1751934"/>
            <a:ext cx="2519677" cy="898075"/>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3500000" scaled="1"/>
            <a:tileRect/>
          </a:gra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600" b="1" dirty="0"/>
              <a:t>Job</a:t>
            </a:r>
            <a:endParaRPr lang="en-IN" sz="3600" b="1" dirty="0"/>
          </a:p>
        </p:txBody>
      </p:sp>
      <p:cxnSp>
        <p:nvCxnSpPr>
          <p:cNvPr id="178" name="Straight Connector 177">
            <a:extLst>
              <a:ext uri="{FF2B5EF4-FFF2-40B4-BE49-F238E27FC236}">
                <a16:creationId xmlns:a16="http://schemas.microsoft.com/office/drawing/2014/main" id="{22758D47-271C-427A-925D-E67BFAB551BE}"/>
              </a:ext>
            </a:extLst>
          </p:cNvPr>
          <p:cNvCxnSpPr>
            <a:endCxn id="170" idx="3"/>
          </p:cNvCxnSpPr>
          <p:nvPr/>
        </p:nvCxnSpPr>
        <p:spPr>
          <a:xfrm flipH="1">
            <a:off x="3998499" y="2200971"/>
            <a:ext cx="837661" cy="373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F4F687D-459A-4F15-BC1B-C328D08C5B64}"/>
              </a:ext>
            </a:extLst>
          </p:cNvPr>
          <p:cNvCxnSpPr>
            <a:cxnSpLocks/>
            <a:stCxn id="172" idx="3"/>
          </p:cNvCxnSpPr>
          <p:nvPr/>
        </p:nvCxnSpPr>
        <p:spPr>
          <a:xfrm>
            <a:off x="7071955" y="2200972"/>
            <a:ext cx="1071382" cy="373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7F51B6B7-234B-4DE3-BDB5-20597562231A}"/>
              </a:ext>
            </a:extLst>
          </p:cNvPr>
          <p:cNvCxnSpPr>
            <a:stCxn id="172" idx="2"/>
            <a:endCxn id="13" idx="0"/>
          </p:cNvCxnSpPr>
          <p:nvPr/>
        </p:nvCxnSpPr>
        <p:spPr>
          <a:xfrm rot="5400000">
            <a:off x="4528529" y="2024939"/>
            <a:ext cx="658518" cy="1908659"/>
          </a:xfrm>
          <a:prstGeom prst="bentConnector3">
            <a:avLst>
              <a:gd name="adj1" fmla="val 62343"/>
            </a:avLst>
          </a:prstGeom>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AAAC60D3-7020-4385-BD47-1A060BCC67AE}"/>
              </a:ext>
            </a:extLst>
          </p:cNvPr>
          <p:cNvCxnSpPr>
            <a:cxnSpLocks/>
          </p:cNvCxnSpPr>
          <p:nvPr/>
        </p:nvCxnSpPr>
        <p:spPr>
          <a:xfrm rot="16200000" flipH="1">
            <a:off x="5797654" y="3082783"/>
            <a:ext cx="240207" cy="211282"/>
          </a:xfrm>
          <a:prstGeom prst="bentConnector3">
            <a:avLst>
              <a:gd name="adj1" fmla="val -755"/>
            </a:avLst>
          </a:prstGeom>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689B6E79-45DF-4496-8A8F-071CF5CAEE98}"/>
              </a:ext>
            </a:extLst>
          </p:cNvPr>
          <p:cNvCxnSpPr>
            <a:endCxn id="11" idx="0"/>
          </p:cNvCxnSpPr>
          <p:nvPr/>
        </p:nvCxnSpPr>
        <p:spPr>
          <a:xfrm rot="10800000" flipV="1">
            <a:off x="1778239" y="3062414"/>
            <a:ext cx="2125218" cy="2029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292A70B-BD56-40AC-90F0-B2FC65FB09DD}"/>
              </a:ext>
            </a:extLst>
          </p:cNvPr>
          <p:cNvCxnSpPr>
            <a:cxnSpLocks/>
          </p:cNvCxnSpPr>
          <p:nvPr/>
        </p:nvCxnSpPr>
        <p:spPr>
          <a:xfrm>
            <a:off x="2800004" y="3052837"/>
            <a:ext cx="0" cy="1279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E789EE-C41C-4C20-B1C3-3F8E6C66140C}"/>
              </a:ext>
            </a:extLst>
          </p:cNvPr>
          <p:cNvCxnSpPr/>
          <p:nvPr/>
        </p:nvCxnSpPr>
        <p:spPr>
          <a:xfrm>
            <a:off x="4857788" y="3062414"/>
            <a:ext cx="0" cy="1269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5350D94-AA6B-46F3-A6E9-07625D65ED5D}"/>
              </a:ext>
            </a:extLst>
          </p:cNvPr>
          <p:cNvCxnSpPr/>
          <p:nvPr/>
        </p:nvCxnSpPr>
        <p:spPr>
          <a:xfrm flipH="1">
            <a:off x="3998498" y="2200444"/>
            <a:ext cx="837661" cy="373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EA9C9F2-F7E4-481F-8176-8C66049FB681}"/>
              </a:ext>
            </a:extLst>
          </p:cNvPr>
          <p:cNvCxnSpPr>
            <a:cxnSpLocks/>
          </p:cNvCxnSpPr>
          <p:nvPr/>
        </p:nvCxnSpPr>
        <p:spPr>
          <a:xfrm>
            <a:off x="7071954" y="2200445"/>
            <a:ext cx="1071382" cy="373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B827D8D7-9AA0-487C-97F1-A0D27FD10553}"/>
              </a:ext>
            </a:extLst>
          </p:cNvPr>
          <p:cNvCxnSpPr/>
          <p:nvPr/>
        </p:nvCxnSpPr>
        <p:spPr>
          <a:xfrm rot="10800000" flipV="1">
            <a:off x="1778238" y="3061887"/>
            <a:ext cx="2125218" cy="2029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B7C265F1-DCC6-447A-B8D6-7F7FD5016A74}"/>
              </a:ext>
            </a:extLst>
          </p:cNvPr>
          <p:cNvCxnSpPr/>
          <p:nvPr/>
        </p:nvCxnSpPr>
        <p:spPr>
          <a:xfrm rot="5400000">
            <a:off x="4528529" y="2024940"/>
            <a:ext cx="658518" cy="1908659"/>
          </a:xfrm>
          <a:prstGeom prst="bentConnector3">
            <a:avLst>
              <a:gd name="adj1" fmla="val 62343"/>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5C0A2E7-7B9E-4279-83ED-B367C41AC636}"/>
              </a:ext>
            </a:extLst>
          </p:cNvPr>
          <p:cNvCxnSpPr>
            <a:cxnSpLocks/>
          </p:cNvCxnSpPr>
          <p:nvPr/>
        </p:nvCxnSpPr>
        <p:spPr>
          <a:xfrm>
            <a:off x="2800004" y="3052838"/>
            <a:ext cx="0" cy="1279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4A86437-A93E-4033-9B24-DBC6E82EBAFC}"/>
              </a:ext>
            </a:extLst>
          </p:cNvPr>
          <p:cNvCxnSpPr/>
          <p:nvPr/>
        </p:nvCxnSpPr>
        <p:spPr>
          <a:xfrm flipH="1">
            <a:off x="3998498" y="2200445"/>
            <a:ext cx="837661" cy="373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388C2F2-E580-42FF-A503-C0838A87934A}"/>
              </a:ext>
            </a:extLst>
          </p:cNvPr>
          <p:cNvCxnSpPr>
            <a:cxnSpLocks/>
          </p:cNvCxnSpPr>
          <p:nvPr/>
        </p:nvCxnSpPr>
        <p:spPr>
          <a:xfrm>
            <a:off x="7071954" y="2200446"/>
            <a:ext cx="1071382" cy="373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E5B76C7D-CEC1-4F61-B19F-6C20966DB866}"/>
              </a:ext>
            </a:extLst>
          </p:cNvPr>
          <p:cNvCxnSpPr/>
          <p:nvPr/>
        </p:nvCxnSpPr>
        <p:spPr>
          <a:xfrm rot="10800000" flipV="1">
            <a:off x="1778238" y="3061888"/>
            <a:ext cx="2125218" cy="2029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21" name="Connector: Elbow 220">
            <a:extLst>
              <a:ext uri="{FF2B5EF4-FFF2-40B4-BE49-F238E27FC236}">
                <a16:creationId xmlns:a16="http://schemas.microsoft.com/office/drawing/2014/main" id="{3680F8EC-3D9D-45FC-8D0B-353855A0325F}"/>
              </a:ext>
            </a:extLst>
          </p:cNvPr>
          <p:cNvCxnSpPr/>
          <p:nvPr/>
        </p:nvCxnSpPr>
        <p:spPr>
          <a:xfrm rot="5400000">
            <a:off x="4528529" y="2024941"/>
            <a:ext cx="658518" cy="1908659"/>
          </a:xfrm>
          <a:prstGeom prst="bentConnector3">
            <a:avLst>
              <a:gd name="adj1" fmla="val 62343"/>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96C4301-FCAF-4334-89AA-713CE6874EEA}"/>
              </a:ext>
            </a:extLst>
          </p:cNvPr>
          <p:cNvCxnSpPr>
            <a:cxnSpLocks/>
          </p:cNvCxnSpPr>
          <p:nvPr/>
        </p:nvCxnSpPr>
        <p:spPr>
          <a:xfrm>
            <a:off x="2800004" y="3052839"/>
            <a:ext cx="0" cy="1279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E5FDC7C-7B24-4F59-BFF3-18376ED47EF7}"/>
              </a:ext>
            </a:extLst>
          </p:cNvPr>
          <p:cNvCxnSpPr/>
          <p:nvPr/>
        </p:nvCxnSpPr>
        <p:spPr>
          <a:xfrm flipH="1">
            <a:off x="3998498" y="2200446"/>
            <a:ext cx="837661" cy="373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A603492-C18A-4E55-ABA0-00244DC6E326}"/>
              </a:ext>
            </a:extLst>
          </p:cNvPr>
          <p:cNvCxnSpPr>
            <a:cxnSpLocks/>
          </p:cNvCxnSpPr>
          <p:nvPr/>
        </p:nvCxnSpPr>
        <p:spPr>
          <a:xfrm>
            <a:off x="7071954" y="2200447"/>
            <a:ext cx="1071382" cy="373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BD636AD1-8FD4-4580-A4F4-2BB972D7E68B}"/>
              </a:ext>
            </a:extLst>
          </p:cNvPr>
          <p:cNvCxnSpPr/>
          <p:nvPr/>
        </p:nvCxnSpPr>
        <p:spPr>
          <a:xfrm rot="10800000" flipV="1">
            <a:off x="1778238" y="3061889"/>
            <a:ext cx="2125218" cy="2029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2E5A51F6-A3C7-4DD2-92EA-2FC584C41A93}"/>
              </a:ext>
            </a:extLst>
          </p:cNvPr>
          <p:cNvCxnSpPr/>
          <p:nvPr/>
        </p:nvCxnSpPr>
        <p:spPr>
          <a:xfrm rot="5400000">
            <a:off x="4528529" y="2024942"/>
            <a:ext cx="658518" cy="1908659"/>
          </a:xfrm>
          <a:prstGeom prst="bentConnector3">
            <a:avLst>
              <a:gd name="adj1" fmla="val 62343"/>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EB1BEBF-01B4-4FAE-B3CA-6ADF6B3D283D}"/>
              </a:ext>
            </a:extLst>
          </p:cNvPr>
          <p:cNvCxnSpPr>
            <a:cxnSpLocks/>
          </p:cNvCxnSpPr>
          <p:nvPr/>
        </p:nvCxnSpPr>
        <p:spPr>
          <a:xfrm>
            <a:off x="2800004" y="3052840"/>
            <a:ext cx="0" cy="1279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E52ACCC-6716-44E1-AC51-97AD6535B7F2}"/>
              </a:ext>
            </a:extLst>
          </p:cNvPr>
          <p:cNvCxnSpPr/>
          <p:nvPr/>
        </p:nvCxnSpPr>
        <p:spPr>
          <a:xfrm flipH="1">
            <a:off x="3998498" y="2200447"/>
            <a:ext cx="837661" cy="373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2C2E4D1-FA8B-4D43-A55C-DA4E7A505BB9}"/>
              </a:ext>
            </a:extLst>
          </p:cNvPr>
          <p:cNvCxnSpPr>
            <a:cxnSpLocks/>
          </p:cNvCxnSpPr>
          <p:nvPr/>
        </p:nvCxnSpPr>
        <p:spPr>
          <a:xfrm>
            <a:off x="7071954" y="2200448"/>
            <a:ext cx="1071382" cy="373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Connector: Elbow 229">
            <a:extLst>
              <a:ext uri="{FF2B5EF4-FFF2-40B4-BE49-F238E27FC236}">
                <a16:creationId xmlns:a16="http://schemas.microsoft.com/office/drawing/2014/main" id="{4EA298FB-5E8A-4E81-BCE5-FAC60DD98F04}"/>
              </a:ext>
            </a:extLst>
          </p:cNvPr>
          <p:cNvCxnSpPr/>
          <p:nvPr/>
        </p:nvCxnSpPr>
        <p:spPr>
          <a:xfrm rot="10800000" flipV="1">
            <a:off x="1778238" y="3061890"/>
            <a:ext cx="2125218" cy="2029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A341B43-7CB6-47CE-9833-9225BEDA42AE}"/>
              </a:ext>
            </a:extLst>
          </p:cNvPr>
          <p:cNvCxnSpPr/>
          <p:nvPr/>
        </p:nvCxnSpPr>
        <p:spPr>
          <a:xfrm>
            <a:off x="4857788" y="3062413"/>
            <a:ext cx="0" cy="1269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FF8BF09F-2253-4F48-9713-027CF6116AFC}"/>
              </a:ext>
            </a:extLst>
          </p:cNvPr>
          <p:cNvCxnSpPr/>
          <p:nvPr/>
        </p:nvCxnSpPr>
        <p:spPr>
          <a:xfrm rot="5400000">
            <a:off x="4528529" y="2024941"/>
            <a:ext cx="658518" cy="1908659"/>
          </a:xfrm>
          <a:prstGeom prst="bentConnector3">
            <a:avLst>
              <a:gd name="adj1" fmla="val 62343"/>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54AA304-59A4-47CE-9C35-C4752FE75048}"/>
              </a:ext>
            </a:extLst>
          </p:cNvPr>
          <p:cNvCxnSpPr>
            <a:cxnSpLocks/>
          </p:cNvCxnSpPr>
          <p:nvPr/>
        </p:nvCxnSpPr>
        <p:spPr>
          <a:xfrm>
            <a:off x="2800004" y="3052839"/>
            <a:ext cx="0" cy="1279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4C1FD98-2186-40E1-B1CC-446C98B7D44F}"/>
              </a:ext>
            </a:extLst>
          </p:cNvPr>
          <p:cNvCxnSpPr/>
          <p:nvPr/>
        </p:nvCxnSpPr>
        <p:spPr>
          <a:xfrm flipH="1">
            <a:off x="3998498" y="2200446"/>
            <a:ext cx="837661" cy="373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058503D-AFC1-4E74-AB03-510F8387C2E2}"/>
              </a:ext>
            </a:extLst>
          </p:cNvPr>
          <p:cNvCxnSpPr>
            <a:cxnSpLocks/>
          </p:cNvCxnSpPr>
          <p:nvPr/>
        </p:nvCxnSpPr>
        <p:spPr>
          <a:xfrm>
            <a:off x="7071954" y="2200447"/>
            <a:ext cx="1071382" cy="373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Connector: Elbow 235">
            <a:extLst>
              <a:ext uri="{FF2B5EF4-FFF2-40B4-BE49-F238E27FC236}">
                <a16:creationId xmlns:a16="http://schemas.microsoft.com/office/drawing/2014/main" id="{DB667D9C-F3F2-46DE-889A-FC8DA03572E6}"/>
              </a:ext>
            </a:extLst>
          </p:cNvPr>
          <p:cNvCxnSpPr/>
          <p:nvPr/>
        </p:nvCxnSpPr>
        <p:spPr>
          <a:xfrm rot="10800000" flipV="1">
            <a:off x="1778238" y="3061889"/>
            <a:ext cx="2125218" cy="20292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244" name="Group 243">
            <a:extLst>
              <a:ext uri="{FF2B5EF4-FFF2-40B4-BE49-F238E27FC236}">
                <a16:creationId xmlns:a16="http://schemas.microsoft.com/office/drawing/2014/main" id="{DDD1C746-D2E1-4899-8952-586AB847B085}"/>
              </a:ext>
            </a:extLst>
          </p:cNvPr>
          <p:cNvGrpSpPr/>
          <p:nvPr/>
        </p:nvGrpSpPr>
        <p:grpSpPr>
          <a:xfrm>
            <a:off x="1778238" y="2200443"/>
            <a:ext cx="9306085" cy="2131602"/>
            <a:chOff x="1778239" y="2200447"/>
            <a:chExt cx="9306085" cy="2131602"/>
          </a:xfrm>
        </p:grpSpPr>
        <p:cxnSp>
          <p:nvCxnSpPr>
            <p:cNvPr id="196" name="Connector: Elbow 195">
              <a:extLst>
                <a:ext uri="{FF2B5EF4-FFF2-40B4-BE49-F238E27FC236}">
                  <a16:creationId xmlns:a16="http://schemas.microsoft.com/office/drawing/2014/main" id="{29E8318B-5D17-405D-BAE8-651E44BF1EA5}"/>
                </a:ext>
              </a:extLst>
            </p:cNvPr>
            <p:cNvCxnSpPr>
              <a:endCxn id="166" idx="0"/>
            </p:cNvCxnSpPr>
            <p:nvPr/>
          </p:nvCxnSpPr>
          <p:spPr>
            <a:xfrm>
              <a:off x="6023397" y="3068320"/>
              <a:ext cx="2130501" cy="215531"/>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5D30DFF3-D7CB-4BB3-8E3D-5429D09D3F83}"/>
                </a:ext>
              </a:extLst>
            </p:cNvPr>
            <p:cNvCxnSpPr>
              <a:endCxn id="167" idx="0"/>
            </p:cNvCxnSpPr>
            <p:nvPr/>
          </p:nvCxnSpPr>
          <p:spPr>
            <a:xfrm>
              <a:off x="8153897" y="3068320"/>
              <a:ext cx="2119940" cy="227342"/>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7B1D648-D186-4D0B-87B0-0F1FEA9B3AF6}"/>
                </a:ext>
              </a:extLst>
            </p:cNvPr>
            <p:cNvCxnSpPr>
              <a:cxnSpLocks/>
            </p:cNvCxnSpPr>
            <p:nvPr/>
          </p:nvCxnSpPr>
          <p:spPr>
            <a:xfrm>
              <a:off x="7071955" y="3062414"/>
              <a:ext cx="0" cy="12444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944936F-F99E-4EFB-B26D-E924E2286F3E}"/>
                </a:ext>
              </a:extLst>
            </p:cNvPr>
            <p:cNvCxnSpPr/>
            <p:nvPr/>
          </p:nvCxnSpPr>
          <p:spPr>
            <a:xfrm>
              <a:off x="9213867" y="3062414"/>
              <a:ext cx="0" cy="12444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5A3DE87E-1132-46A5-9474-C90931A218F3}"/>
                </a:ext>
              </a:extLst>
            </p:cNvPr>
            <p:cNvCxnSpPr>
              <a:endCxn id="168" idx="0"/>
            </p:cNvCxnSpPr>
            <p:nvPr/>
          </p:nvCxnSpPr>
          <p:spPr>
            <a:xfrm>
              <a:off x="9213867" y="3972560"/>
              <a:ext cx="1870457" cy="334283"/>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4E393FA5-9611-4A53-98A8-A3357294ADFD}"/>
                </a:ext>
              </a:extLst>
            </p:cNvPr>
            <p:cNvCxnSpPr>
              <a:cxnSpLocks/>
            </p:cNvCxnSpPr>
            <p:nvPr/>
          </p:nvCxnSpPr>
          <p:spPr>
            <a:xfrm rot="16200000" flipH="1">
              <a:off x="5797655" y="3082784"/>
              <a:ext cx="240207" cy="211282"/>
            </a:xfrm>
            <a:prstGeom prst="bentConnector3">
              <a:avLst>
                <a:gd name="adj1" fmla="val -755"/>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D2F4040-7D51-429F-A994-54A3D2519307}"/>
                </a:ext>
              </a:extLst>
            </p:cNvPr>
            <p:cNvCxnSpPr/>
            <p:nvPr/>
          </p:nvCxnSpPr>
          <p:spPr>
            <a:xfrm>
              <a:off x="4857789" y="3062414"/>
              <a:ext cx="0" cy="1269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02409189-8A76-4639-93E8-3E7D7858BA24}"/>
                </a:ext>
              </a:extLst>
            </p:cNvPr>
            <p:cNvCxnSpPr/>
            <p:nvPr/>
          </p:nvCxnSpPr>
          <p:spPr>
            <a:xfrm rot="5400000">
              <a:off x="4528530" y="2024942"/>
              <a:ext cx="658518" cy="1908659"/>
            </a:xfrm>
            <a:prstGeom prst="bentConnector3">
              <a:avLst>
                <a:gd name="adj1" fmla="val 6234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7C6371B-4CA8-4AE0-A84D-26B70ACCFFCF}"/>
                </a:ext>
              </a:extLst>
            </p:cNvPr>
            <p:cNvCxnSpPr>
              <a:cxnSpLocks/>
            </p:cNvCxnSpPr>
            <p:nvPr/>
          </p:nvCxnSpPr>
          <p:spPr>
            <a:xfrm>
              <a:off x="2800005" y="3052840"/>
              <a:ext cx="0" cy="12792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F439EBC9-E9CB-436A-BA18-56FED618FA6C}"/>
                </a:ext>
              </a:extLst>
            </p:cNvPr>
            <p:cNvCxnSpPr/>
            <p:nvPr/>
          </p:nvCxnSpPr>
          <p:spPr>
            <a:xfrm flipH="1">
              <a:off x="3998499" y="2200447"/>
              <a:ext cx="837661" cy="373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3AD11DA-EFCA-43C9-91F5-72D6223F4A79}"/>
                </a:ext>
              </a:extLst>
            </p:cNvPr>
            <p:cNvCxnSpPr>
              <a:cxnSpLocks/>
            </p:cNvCxnSpPr>
            <p:nvPr/>
          </p:nvCxnSpPr>
          <p:spPr>
            <a:xfrm>
              <a:off x="7071955" y="2200448"/>
              <a:ext cx="995086" cy="3676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CCA36897-A18E-4078-B118-FF41BD6216B2}"/>
                </a:ext>
              </a:extLst>
            </p:cNvPr>
            <p:cNvCxnSpPr/>
            <p:nvPr/>
          </p:nvCxnSpPr>
          <p:spPr>
            <a:xfrm rot="10800000" flipV="1">
              <a:off x="1778239" y="3061890"/>
              <a:ext cx="2125218" cy="202929"/>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17713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722563C-A2C1-41B4-8959-01A6B6D7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12" y="215152"/>
            <a:ext cx="8677217" cy="3457697"/>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F1E8DA8-7221-4B59-87DE-5839B946AE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41"/>
          <a:stretch/>
        </p:blipFill>
        <p:spPr bwMode="auto">
          <a:xfrm>
            <a:off x="3881717" y="3059480"/>
            <a:ext cx="8059271" cy="3583367"/>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44690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circle(in)">
                                      <p:cBhvr>
                                        <p:cTn id="7" dur="1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Theme1</Template>
  <TotalTime>2280</TotalTime>
  <Words>1002</Words>
  <Application>Microsoft Office PowerPoint</Application>
  <PresentationFormat>Widescreen</PresentationFormat>
  <Paragraphs>207</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Agency FB</vt:lpstr>
      <vt:lpstr>Arial</vt:lpstr>
      <vt:lpstr>Bahnschrift Condensed</vt:lpstr>
      <vt:lpstr>Corbel</vt:lpstr>
      <vt:lpstr>Wingdings</vt:lpstr>
      <vt:lpstr>Parallax</vt:lpstr>
      <vt:lpstr>Customer Conversion Prediction</vt:lpstr>
      <vt:lpstr>Problem Statement</vt:lpstr>
      <vt:lpstr>PowerPoint Presentation</vt:lpstr>
      <vt:lpstr>PowerPoint Presentation</vt:lpstr>
      <vt:lpstr>PowerPoint Presentation</vt:lpstr>
      <vt:lpstr>Insights from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srihr</dc:creator>
  <cp:lastModifiedBy>srihr</cp:lastModifiedBy>
  <cp:revision>165</cp:revision>
  <dcterms:created xsi:type="dcterms:W3CDTF">2023-04-26T06:58:59Z</dcterms:created>
  <dcterms:modified xsi:type="dcterms:W3CDTF">2023-04-29T14:39:03Z</dcterms:modified>
</cp:coreProperties>
</file>